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2.xml" ContentType="application/vnd.openxmlformats-officedocument.presentationml.tags+xml"/>
  <Override PartName="/ppt/notesSlides/notesSlide1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5.xml" ContentType="application/vnd.openxmlformats-officedocument.presentationml.tags+xml"/>
  <Override PartName="/ppt/notesSlides/notesSlide20.xml" ContentType="application/vnd.openxmlformats-officedocument.presentationml.notesSlide+xml"/>
  <Override PartName="/ppt/tags/tag6.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9"/>
  </p:notesMasterIdLst>
  <p:sldIdLst>
    <p:sldId id="256" r:id="rId3"/>
    <p:sldId id="257" r:id="rId4"/>
    <p:sldId id="258" r:id="rId5"/>
    <p:sldId id="259" r:id="rId6"/>
    <p:sldId id="260" r:id="rId7"/>
    <p:sldId id="267" r:id="rId8"/>
    <p:sldId id="274" r:id="rId9"/>
    <p:sldId id="271" r:id="rId10"/>
    <p:sldId id="261" r:id="rId11"/>
    <p:sldId id="272" r:id="rId12"/>
    <p:sldId id="276" r:id="rId13"/>
    <p:sldId id="262" r:id="rId14"/>
    <p:sldId id="273" r:id="rId15"/>
    <p:sldId id="277" r:id="rId16"/>
    <p:sldId id="263" r:id="rId17"/>
    <p:sldId id="264" r:id="rId18"/>
    <p:sldId id="266" r:id="rId19"/>
    <p:sldId id="268" r:id="rId20"/>
    <p:sldId id="278" r:id="rId21"/>
    <p:sldId id="269" r:id="rId22"/>
    <p:sldId id="270"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685"/>
    <a:srgbClr val="D8A519"/>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745"/>
    <p:restoredTop sz="94643"/>
  </p:normalViewPr>
  <p:slideViewPr>
    <p:cSldViewPr snapToGrid="0" snapToObjects="1" showGuides="1">
      <p:cViewPr varScale="1">
        <p:scale>
          <a:sx n="90" d="100"/>
          <a:sy n="90" d="100"/>
        </p:scale>
        <p:origin x="1176"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474FB07-1AC5-464A-BAFA-40A62542E15D}" type="doc">
      <dgm:prSet loTypeId="urn:microsoft.com/office/officeart/2005/8/layout/cycle3" loCatId="" qsTypeId="urn:microsoft.com/office/officeart/2005/8/quickstyle/simple4" qsCatId="simple" csTypeId="urn:microsoft.com/office/officeart/2005/8/colors/colorful1" csCatId="colorful" phldr="1"/>
      <dgm:spPr/>
      <dgm:t>
        <a:bodyPr/>
        <a:lstStyle/>
        <a:p>
          <a:endParaRPr lang="en-US"/>
        </a:p>
      </dgm:t>
    </dgm:pt>
    <dgm:pt modelId="{787A35CE-735D-3244-B438-AFC489CC2503}">
      <dgm:prSet/>
      <dgm:spPr/>
      <dgm:t>
        <a:bodyPr/>
        <a:lstStyle/>
        <a:p>
          <a:r>
            <a:rPr lang="en-US" dirty="0" smtClean="0"/>
            <a:t>URL</a:t>
          </a:r>
          <a:endParaRPr lang="en-US" dirty="0"/>
        </a:p>
      </dgm:t>
    </dgm:pt>
    <dgm:pt modelId="{9440EE27-1283-544A-A669-338BBA8A048B}" type="parTrans" cxnId="{9F2956C3-7C5B-3147-8ED7-E4296154FE7A}">
      <dgm:prSet/>
      <dgm:spPr/>
      <dgm:t>
        <a:bodyPr/>
        <a:lstStyle/>
        <a:p>
          <a:endParaRPr lang="en-US"/>
        </a:p>
      </dgm:t>
    </dgm:pt>
    <dgm:pt modelId="{FC5E1A4D-8D7F-B648-A53D-B83CEEEAEC2D}" type="sibTrans" cxnId="{9F2956C3-7C5B-3147-8ED7-E4296154FE7A}">
      <dgm:prSet/>
      <dgm:spPr/>
      <dgm:t>
        <a:bodyPr/>
        <a:lstStyle/>
        <a:p>
          <a:endParaRPr lang="en-US"/>
        </a:p>
      </dgm:t>
    </dgm:pt>
    <dgm:pt modelId="{0CE6FEC4-8A51-9A4B-A028-122A26415A88}">
      <dgm:prSet/>
      <dgm:spPr/>
      <dgm:t>
        <a:bodyPr/>
        <a:lstStyle/>
        <a:p>
          <a:r>
            <a:rPr lang="en-US" dirty="0" smtClean="0"/>
            <a:t>Form fields</a:t>
          </a:r>
          <a:endParaRPr lang="en-US" dirty="0"/>
        </a:p>
      </dgm:t>
    </dgm:pt>
    <dgm:pt modelId="{368295B3-AEB9-BE48-9F7E-B7C14B88E033}" type="parTrans" cxnId="{F930284D-1F70-8143-A768-AB9FF1A6047F}">
      <dgm:prSet/>
      <dgm:spPr/>
      <dgm:t>
        <a:bodyPr/>
        <a:lstStyle/>
        <a:p>
          <a:endParaRPr lang="en-US"/>
        </a:p>
      </dgm:t>
    </dgm:pt>
    <dgm:pt modelId="{C8DD4703-545A-8D44-BAAC-75E7CBD40B62}" type="sibTrans" cxnId="{F930284D-1F70-8143-A768-AB9FF1A6047F}">
      <dgm:prSet/>
      <dgm:spPr/>
      <dgm:t>
        <a:bodyPr/>
        <a:lstStyle/>
        <a:p>
          <a:endParaRPr lang="en-US"/>
        </a:p>
      </dgm:t>
    </dgm:pt>
    <dgm:pt modelId="{9093582B-35AB-2945-A6C1-FD2D3688847A}">
      <dgm:prSet/>
      <dgm:spPr/>
      <dgm:t>
        <a:bodyPr/>
        <a:lstStyle/>
        <a:p>
          <a:r>
            <a:rPr lang="en-US" dirty="0" smtClean="0"/>
            <a:t>GET Parameters</a:t>
          </a:r>
          <a:endParaRPr lang="en-US" dirty="0"/>
        </a:p>
      </dgm:t>
    </dgm:pt>
    <dgm:pt modelId="{98A3BE04-B721-EA4C-AAAD-F3F10D052FB3}" type="parTrans" cxnId="{D4EE12DD-B9BF-A44D-BC81-A60E69A6AABB}">
      <dgm:prSet/>
      <dgm:spPr/>
      <dgm:t>
        <a:bodyPr/>
        <a:lstStyle/>
        <a:p>
          <a:endParaRPr lang="en-US"/>
        </a:p>
      </dgm:t>
    </dgm:pt>
    <dgm:pt modelId="{4E17A72C-9673-5348-9F51-ABED50A92C29}" type="sibTrans" cxnId="{D4EE12DD-B9BF-A44D-BC81-A60E69A6AABB}">
      <dgm:prSet/>
      <dgm:spPr/>
      <dgm:t>
        <a:bodyPr/>
        <a:lstStyle/>
        <a:p>
          <a:endParaRPr lang="en-US"/>
        </a:p>
      </dgm:t>
    </dgm:pt>
    <dgm:pt modelId="{2378B2A5-EA5E-A249-A7E2-EB365A5E0EF2}">
      <dgm:prSet/>
      <dgm:spPr/>
      <dgm:t>
        <a:bodyPr/>
        <a:lstStyle/>
        <a:p>
          <a:r>
            <a:rPr lang="en-US" dirty="0" smtClean="0"/>
            <a:t>POST Payloads</a:t>
          </a:r>
          <a:endParaRPr lang="en-US" dirty="0"/>
        </a:p>
      </dgm:t>
    </dgm:pt>
    <dgm:pt modelId="{CF0C8EA4-034C-5A48-B707-4FC250485B65}" type="parTrans" cxnId="{1FD780E0-4FEF-F446-B6C0-A15EE526F128}">
      <dgm:prSet/>
      <dgm:spPr/>
      <dgm:t>
        <a:bodyPr/>
        <a:lstStyle/>
        <a:p>
          <a:endParaRPr lang="en-US"/>
        </a:p>
      </dgm:t>
    </dgm:pt>
    <dgm:pt modelId="{5BE13145-9C4A-4E40-B7B9-2C24285D0C17}" type="sibTrans" cxnId="{1FD780E0-4FEF-F446-B6C0-A15EE526F128}">
      <dgm:prSet/>
      <dgm:spPr/>
      <dgm:t>
        <a:bodyPr/>
        <a:lstStyle/>
        <a:p>
          <a:endParaRPr lang="en-US"/>
        </a:p>
      </dgm:t>
    </dgm:pt>
    <dgm:pt modelId="{34F617A2-F666-5147-828E-58C70914AEEF}">
      <dgm:prSet/>
      <dgm:spPr/>
      <dgm:t>
        <a:bodyPr/>
        <a:lstStyle/>
        <a:p>
          <a:r>
            <a:rPr lang="en-US" dirty="0" smtClean="0"/>
            <a:t>HTTP Headers</a:t>
          </a:r>
          <a:endParaRPr lang="en-US" dirty="0"/>
        </a:p>
      </dgm:t>
    </dgm:pt>
    <dgm:pt modelId="{F11D3C5C-8D9C-BC42-AC95-EBF552C6DD58}" type="parTrans" cxnId="{AF8FE476-C88F-104C-B6E6-776FA8D46879}">
      <dgm:prSet/>
      <dgm:spPr/>
      <dgm:t>
        <a:bodyPr/>
        <a:lstStyle/>
        <a:p>
          <a:endParaRPr lang="en-US"/>
        </a:p>
      </dgm:t>
    </dgm:pt>
    <dgm:pt modelId="{00070687-B2C9-2748-B879-187A5FF24428}" type="sibTrans" cxnId="{AF8FE476-C88F-104C-B6E6-776FA8D46879}">
      <dgm:prSet/>
      <dgm:spPr/>
      <dgm:t>
        <a:bodyPr/>
        <a:lstStyle/>
        <a:p>
          <a:endParaRPr lang="en-US"/>
        </a:p>
      </dgm:t>
    </dgm:pt>
    <dgm:pt modelId="{6A8B2253-9FC9-2B46-B70D-8330076C1803}">
      <dgm:prSet/>
      <dgm:spPr/>
      <dgm:t>
        <a:bodyPr/>
        <a:lstStyle/>
        <a:p>
          <a:r>
            <a:rPr lang="en-US" dirty="0" smtClean="0"/>
            <a:t>Web Services</a:t>
          </a:r>
          <a:endParaRPr lang="en-US" dirty="0"/>
        </a:p>
      </dgm:t>
    </dgm:pt>
    <dgm:pt modelId="{E114994C-9E3E-544D-A133-79EE324CAF41}" type="parTrans" cxnId="{82A69723-90AC-DF4B-9815-16EE482B59E1}">
      <dgm:prSet/>
      <dgm:spPr/>
      <dgm:t>
        <a:bodyPr/>
        <a:lstStyle/>
        <a:p>
          <a:endParaRPr lang="en-US"/>
        </a:p>
      </dgm:t>
    </dgm:pt>
    <dgm:pt modelId="{755E2956-92F1-E14C-BA8D-6E089066BE43}" type="sibTrans" cxnId="{82A69723-90AC-DF4B-9815-16EE482B59E1}">
      <dgm:prSet/>
      <dgm:spPr/>
      <dgm:t>
        <a:bodyPr/>
        <a:lstStyle/>
        <a:p>
          <a:endParaRPr lang="en-US"/>
        </a:p>
      </dgm:t>
    </dgm:pt>
    <dgm:pt modelId="{9B6D512B-EF2D-6245-A620-D68CE6E13D32}">
      <dgm:prSet/>
      <dgm:spPr/>
      <dgm:t>
        <a:bodyPr/>
        <a:lstStyle/>
        <a:p>
          <a:r>
            <a:rPr lang="en-US" dirty="0" smtClean="0"/>
            <a:t>Cookies</a:t>
          </a:r>
          <a:endParaRPr lang="en-US" dirty="0"/>
        </a:p>
      </dgm:t>
    </dgm:pt>
    <dgm:pt modelId="{7DF29058-A75A-1F40-862A-ADA3A62F7C4D}" type="parTrans" cxnId="{2AA4A45A-CCF5-0147-911A-31AC0A1C7F2F}">
      <dgm:prSet/>
      <dgm:spPr/>
      <dgm:t>
        <a:bodyPr/>
        <a:lstStyle/>
        <a:p>
          <a:endParaRPr lang="en-US"/>
        </a:p>
      </dgm:t>
    </dgm:pt>
    <dgm:pt modelId="{5509454D-F626-C74C-B8A5-5A8C3BCBE881}" type="sibTrans" cxnId="{2AA4A45A-CCF5-0147-911A-31AC0A1C7F2F}">
      <dgm:prSet/>
      <dgm:spPr/>
      <dgm:t>
        <a:bodyPr/>
        <a:lstStyle/>
        <a:p>
          <a:endParaRPr lang="en-US"/>
        </a:p>
      </dgm:t>
    </dgm:pt>
    <dgm:pt modelId="{F1C005A5-9E6C-C344-8B16-95EF21AD50F9}">
      <dgm:prSet/>
      <dgm:spPr/>
      <dgm:t>
        <a:bodyPr/>
        <a:lstStyle/>
        <a:p>
          <a:r>
            <a:rPr lang="en-US" dirty="0" smtClean="0"/>
            <a:t>External Services</a:t>
          </a:r>
          <a:endParaRPr lang="en-US" dirty="0"/>
        </a:p>
      </dgm:t>
    </dgm:pt>
    <dgm:pt modelId="{DDE569B4-5DA4-244B-BC72-38DAF5155999}" type="parTrans" cxnId="{A548C409-9C06-B84A-8785-449C667224A7}">
      <dgm:prSet/>
      <dgm:spPr/>
      <dgm:t>
        <a:bodyPr/>
        <a:lstStyle/>
        <a:p>
          <a:endParaRPr lang="en-US"/>
        </a:p>
      </dgm:t>
    </dgm:pt>
    <dgm:pt modelId="{7246CB5B-37F6-9449-9D06-0C258C37384B}" type="sibTrans" cxnId="{A548C409-9C06-B84A-8785-449C667224A7}">
      <dgm:prSet/>
      <dgm:spPr/>
      <dgm:t>
        <a:bodyPr/>
        <a:lstStyle/>
        <a:p>
          <a:endParaRPr lang="en-US"/>
        </a:p>
      </dgm:t>
    </dgm:pt>
    <dgm:pt modelId="{946E9253-C3F2-F043-B23F-C7DFD99E7991}">
      <dgm:prSet/>
      <dgm:spPr/>
      <dgm:t>
        <a:bodyPr/>
        <a:lstStyle/>
        <a:p>
          <a:r>
            <a:rPr lang="en-US" dirty="0" smtClean="0"/>
            <a:t>Database</a:t>
          </a:r>
          <a:endParaRPr lang="en-US" dirty="0"/>
        </a:p>
      </dgm:t>
    </dgm:pt>
    <dgm:pt modelId="{FC5C30F0-C5C3-4244-93E0-07B36A77B4B9}" type="parTrans" cxnId="{07FA9BCC-2FCD-814F-B2AD-D6206413A33F}">
      <dgm:prSet/>
      <dgm:spPr/>
      <dgm:t>
        <a:bodyPr/>
        <a:lstStyle/>
        <a:p>
          <a:endParaRPr lang="en-US"/>
        </a:p>
      </dgm:t>
    </dgm:pt>
    <dgm:pt modelId="{6BD7A34F-D76C-4E4D-800A-7123F2A31D8E}" type="sibTrans" cxnId="{07FA9BCC-2FCD-814F-B2AD-D6206413A33F}">
      <dgm:prSet/>
      <dgm:spPr/>
      <dgm:t>
        <a:bodyPr/>
        <a:lstStyle/>
        <a:p>
          <a:endParaRPr lang="en-US"/>
        </a:p>
      </dgm:t>
    </dgm:pt>
    <dgm:pt modelId="{82254A02-4544-2C47-BE89-D4A4E8C30BB5}" type="pres">
      <dgm:prSet presAssocID="{B474FB07-1AC5-464A-BAFA-40A62542E15D}" presName="Name0" presStyleCnt="0">
        <dgm:presLayoutVars>
          <dgm:dir/>
          <dgm:resizeHandles val="exact"/>
        </dgm:presLayoutVars>
      </dgm:prSet>
      <dgm:spPr/>
      <dgm:t>
        <a:bodyPr/>
        <a:lstStyle/>
        <a:p>
          <a:endParaRPr lang="en-US"/>
        </a:p>
      </dgm:t>
    </dgm:pt>
    <dgm:pt modelId="{7F873052-EBEC-A14B-9571-1A9BE3625E85}" type="pres">
      <dgm:prSet presAssocID="{B474FB07-1AC5-464A-BAFA-40A62542E15D}" presName="cycle" presStyleCnt="0"/>
      <dgm:spPr/>
    </dgm:pt>
    <dgm:pt modelId="{DA29BCD7-0F20-4644-AE99-F124DEBAF567}" type="pres">
      <dgm:prSet presAssocID="{787A35CE-735D-3244-B438-AFC489CC2503}" presName="nodeFirstNode" presStyleLbl="node1" presStyleIdx="0" presStyleCnt="9">
        <dgm:presLayoutVars>
          <dgm:bulletEnabled val="1"/>
        </dgm:presLayoutVars>
      </dgm:prSet>
      <dgm:spPr/>
      <dgm:t>
        <a:bodyPr/>
        <a:lstStyle/>
        <a:p>
          <a:endParaRPr lang="en-US"/>
        </a:p>
      </dgm:t>
    </dgm:pt>
    <dgm:pt modelId="{B3989E1F-2F01-9241-9640-B1A7720341AA}" type="pres">
      <dgm:prSet presAssocID="{FC5E1A4D-8D7F-B648-A53D-B83CEEEAEC2D}" presName="sibTransFirstNode" presStyleLbl="bgShp" presStyleIdx="0" presStyleCnt="1"/>
      <dgm:spPr/>
      <dgm:t>
        <a:bodyPr/>
        <a:lstStyle/>
        <a:p>
          <a:endParaRPr lang="en-US"/>
        </a:p>
      </dgm:t>
    </dgm:pt>
    <dgm:pt modelId="{84C5A774-AEDB-EF47-93CE-AA8A3C0FADAD}" type="pres">
      <dgm:prSet presAssocID="{0CE6FEC4-8A51-9A4B-A028-122A26415A88}" presName="nodeFollowingNodes" presStyleLbl="node1" presStyleIdx="1" presStyleCnt="9">
        <dgm:presLayoutVars>
          <dgm:bulletEnabled val="1"/>
        </dgm:presLayoutVars>
      </dgm:prSet>
      <dgm:spPr/>
      <dgm:t>
        <a:bodyPr/>
        <a:lstStyle/>
        <a:p>
          <a:endParaRPr lang="en-US"/>
        </a:p>
      </dgm:t>
    </dgm:pt>
    <dgm:pt modelId="{EA22AF77-6C61-264F-BC47-319258DB90C0}" type="pres">
      <dgm:prSet presAssocID="{9093582B-35AB-2945-A6C1-FD2D3688847A}" presName="nodeFollowingNodes" presStyleLbl="node1" presStyleIdx="2" presStyleCnt="9">
        <dgm:presLayoutVars>
          <dgm:bulletEnabled val="1"/>
        </dgm:presLayoutVars>
      </dgm:prSet>
      <dgm:spPr/>
      <dgm:t>
        <a:bodyPr/>
        <a:lstStyle/>
        <a:p>
          <a:endParaRPr lang="en-US"/>
        </a:p>
      </dgm:t>
    </dgm:pt>
    <dgm:pt modelId="{45E3EFA1-AD5C-BE4B-8762-A5A3B7E7D8F7}" type="pres">
      <dgm:prSet presAssocID="{2378B2A5-EA5E-A249-A7E2-EB365A5E0EF2}" presName="nodeFollowingNodes" presStyleLbl="node1" presStyleIdx="3" presStyleCnt="9">
        <dgm:presLayoutVars>
          <dgm:bulletEnabled val="1"/>
        </dgm:presLayoutVars>
      </dgm:prSet>
      <dgm:spPr/>
      <dgm:t>
        <a:bodyPr/>
        <a:lstStyle/>
        <a:p>
          <a:endParaRPr lang="en-US"/>
        </a:p>
      </dgm:t>
    </dgm:pt>
    <dgm:pt modelId="{5D3CEC42-57BA-DE4E-8D04-EFE8F3A2943C}" type="pres">
      <dgm:prSet presAssocID="{34F617A2-F666-5147-828E-58C70914AEEF}" presName="nodeFollowingNodes" presStyleLbl="node1" presStyleIdx="4" presStyleCnt="9">
        <dgm:presLayoutVars>
          <dgm:bulletEnabled val="1"/>
        </dgm:presLayoutVars>
      </dgm:prSet>
      <dgm:spPr/>
      <dgm:t>
        <a:bodyPr/>
        <a:lstStyle/>
        <a:p>
          <a:endParaRPr lang="en-US"/>
        </a:p>
      </dgm:t>
    </dgm:pt>
    <dgm:pt modelId="{6818184E-39A0-3B4F-8BC4-9653E5B1D02D}" type="pres">
      <dgm:prSet presAssocID="{6A8B2253-9FC9-2B46-B70D-8330076C1803}" presName="nodeFollowingNodes" presStyleLbl="node1" presStyleIdx="5" presStyleCnt="9">
        <dgm:presLayoutVars>
          <dgm:bulletEnabled val="1"/>
        </dgm:presLayoutVars>
      </dgm:prSet>
      <dgm:spPr/>
      <dgm:t>
        <a:bodyPr/>
        <a:lstStyle/>
        <a:p>
          <a:endParaRPr lang="en-US"/>
        </a:p>
      </dgm:t>
    </dgm:pt>
    <dgm:pt modelId="{A00BD754-9A28-7646-9517-F9AAD0C49CC7}" type="pres">
      <dgm:prSet presAssocID="{9B6D512B-EF2D-6245-A620-D68CE6E13D32}" presName="nodeFollowingNodes" presStyleLbl="node1" presStyleIdx="6" presStyleCnt="9">
        <dgm:presLayoutVars>
          <dgm:bulletEnabled val="1"/>
        </dgm:presLayoutVars>
      </dgm:prSet>
      <dgm:spPr/>
      <dgm:t>
        <a:bodyPr/>
        <a:lstStyle/>
        <a:p>
          <a:endParaRPr lang="en-US"/>
        </a:p>
      </dgm:t>
    </dgm:pt>
    <dgm:pt modelId="{26FBFF13-291C-EC48-9FA0-AF9C606790A9}" type="pres">
      <dgm:prSet presAssocID="{F1C005A5-9E6C-C344-8B16-95EF21AD50F9}" presName="nodeFollowingNodes" presStyleLbl="node1" presStyleIdx="7" presStyleCnt="9">
        <dgm:presLayoutVars>
          <dgm:bulletEnabled val="1"/>
        </dgm:presLayoutVars>
      </dgm:prSet>
      <dgm:spPr/>
      <dgm:t>
        <a:bodyPr/>
        <a:lstStyle/>
        <a:p>
          <a:endParaRPr lang="en-US"/>
        </a:p>
      </dgm:t>
    </dgm:pt>
    <dgm:pt modelId="{F4BE8A79-8023-A647-AA58-487C6BBC5D4A}" type="pres">
      <dgm:prSet presAssocID="{946E9253-C3F2-F043-B23F-C7DFD99E7991}" presName="nodeFollowingNodes" presStyleLbl="node1" presStyleIdx="8" presStyleCnt="9">
        <dgm:presLayoutVars>
          <dgm:bulletEnabled val="1"/>
        </dgm:presLayoutVars>
      </dgm:prSet>
      <dgm:spPr/>
      <dgm:t>
        <a:bodyPr/>
        <a:lstStyle/>
        <a:p>
          <a:endParaRPr lang="en-US"/>
        </a:p>
      </dgm:t>
    </dgm:pt>
  </dgm:ptLst>
  <dgm:cxnLst>
    <dgm:cxn modelId="{57A2A047-05FD-2540-A51B-205AFAD701CA}" type="presOf" srcId="{9093582B-35AB-2945-A6C1-FD2D3688847A}" destId="{EA22AF77-6C61-264F-BC47-319258DB90C0}" srcOrd="0" destOrd="0" presId="urn:microsoft.com/office/officeart/2005/8/layout/cycle3"/>
    <dgm:cxn modelId="{F930284D-1F70-8143-A768-AB9FF1A6047F}" srcId="{B474FB07-1AC5-464A-BAFA-40A62542E15D}" destId="{0CE6FEC4-8A51-9A4B-A028-122A26415A88}" srcOrd="1" destOrd="0" parTransId="{368295B3-AEB9-BE48-9F7E-B7C14B88E033}" sibTransId="{C8DD4703-545A-8D44-BAAC-75E7CBD40B62}"/>
    <dgm:cxn modelId="{1D26E4F7-B9AD-D244-8BCB-6830A7D45007}" type="presOf" srcId="{6A8B2253-9FC9-2B46-B70D-8330076C1803}" destId="{6818184E-39A0-3B4F-8BC4-9653E5B1D02D}" srcOrd="0" destOrd="0" presId="urn:microsoft.com/office/officeart/2005/8/layout/cycle3"/>
    <dgm:cxn modelId="{07FA9BCC-2FCD-814F-B2AD-D6206413A33F}" srcId="{B474FB07-1AC5-464A-BAFA-40A62542E15D}" destId="{946E9253-C3F2-F043-B23F-C7DFD99E7991}" srcOrd="8" destOrd="0" parTransId="{FC5C30F0-C5C3-4244-93E0-07B36A77B4B9}" sibTransId="{6BD7A34F-D76C-4E4D-800A-7123F2A31D8E}"/>
    <dgm:cxn modelId="{41A7A5E0-1E43-3044-A4A3-0826028435F5}" type="presOf" srcId="{34F617A2-F666-5147-828E-58C70914AEEF}" destId="{5D3CEC42-57BA-DE4E-8D04-EFE8F3A2943C}" srcOrd="0" destOrd="0" presId="urn:microsoft.com/office/officeart/2005/8/layout/cycle3"/>
    <dgm:cxn modelId="{A548C409-9C06-B84A-8785-449C667224A7}" srcId="{B474FB07-1AC5-464A-BAFA-40A62542E15D}" destId="{F1C005A5-9E6C-C344-8B16-95EF21AD50F9}" srcOrd="7" destOrd="0" parTransId="{DDE569B4-5DA4-244B-BC72-38DAF5155999}" sibTransId="{7246CB5B-37F6-9449-9D06-0C258C37384B}"/>
    <dgm:cxn modelId="{AD51CE0A-6BCD-AE45-8C8E-E9D9501E4C43}" type="presOf" srcId="{0CE6FEC4-8A51-9A4B-A028-122A26415A88}" destId="{84C5A774-AEDB-EF47-93CE-AA8A3C0FADAD}" srcOrd="0" destOrd="0" presId="urn:microsoft.com/office/officeart/2005/8/layout/cycle3"/>
    <dgm:cxn modelId="{8484C34D-213E-7343-8B6F-4997F38505EA}" type="presOf" srcId="{787A35CE-735D-3244-B438-AFC489CC2503}" destId="{DA29BCD7-0F20-4644-AE99-F124DEBAF567}" srcOrd="0" destOrd="0" presId="urn:microsoft.com/office/officeart/2005/8/layout/cycle3"/>
    <dgm:cxn modelId="{EF1F351B-2E5D-5D45-AB7E-7F056AF888DB}" type="presOf" srcId="{946E9253-C3F2-F043-B23F-C7DFD99E7991}" destId="{F4BE8A79-8023-A647-AA58-487C6BBC5D4A}" srcOrd="0" destOrd="0" presId="urn:microsoft.com/office/officeart/2005/8/layout/cycle3"/>
    <dgm:cxn modelId="{82A69723-90AC-DF4B-9815-16EE482B59E1}" srcId="{B474FB07-1AC5-464A-BAFA-40A62542E15D}" destId="{6A8B2253-9FC9-2B46-B70D-8330076C1803}" srcOrd="5" destOrd="0" parTransId="{E114994C-9E3E-544D-A133-79EE324CAF41}" sibTransId="{755E2956-92F1-E14C-BA8D-6E089066BE43}"/>
    <dgm:cxn modelId="{430D9A4E-A55A-F140-9238-6A643C50C627}" type="presOf" srcId="{9B6D512B-EF2D-6245-A620-D68CE6E13D32}" destId="{A00BD754-9A28-7646-9517-F9AAD0C49CC7}" srcOrd="0" destOrd="0" presId="urn:microsoft.com/office/officeart/2005/8/layout/cycle3"/>
    <dgm:cxn modelId="{D9003191-7321-9640-B30F-983C504083A2}" type="presOf" srcId="{B474FB07-1AC5-464A-BAFA-40A62542E15D}" destId="{82254A02-4544-2C47-BE89-D4A4E8C30BB5}" srcOrd="0" destOrd="0" presId="urn:microsoft.com/office/officeart/2005/8/layout/cycle3"/>
    <dgm:cxn modelId="{28D43C02-44EB-6140-B3F2-836C9B978682}" type="presOf" srcId="{F1C005A5-9E6C-C344-8B16-95EF21AD50F9}" destId="{26FBFF13-291C-EC48-9FA0-AF9C606790A9}" srcOrd="0" destOrd="0" presId="urn:microsoft.com/office/officeart/2005/8/layout/cycle3"/>
    <dgm:cxn modelId="{1FD780E0-4FEF-F446-B6C0-A15EE526F128}" srcId="{B474FB07-1AC5-464A-BAFA-40A62542E15D}" destId="{2378B2A5-EA5E-A249-A7E2-EB365A5E0EF2}" srcOrd="3" destOrd="0" parTransId="{CF0C8EA4-034C-5A48-B707-4FC250485B65}" sibTransId="{5BE13145-9C4A-4E40-B7B9-2C24285D0C17}"/>
    <dgm:cxn modelId="{9F2956C3-7C5B-3147-8ED7-E4296154FE7A}" srcId="{B474FB07-1AC5-464A-BAFA-40A62542E15D}" destId="{787A35CE-735D-3244-B438-AFC489CC2503}" srcOrd="0" destOrd="0" parTransId="{9440EE27-1283-544A-A669-338BBA8A048B}" sibTransId="{FC5E1A4D-8D7F-B648-A53D-B83CEEEAEC2D}"/>
    <dgm:cxn modelId="{CDC72D68-60BB-8C43-87F2-0B62227AA893}" type="presOf" srcId="{2378B2A5-EA5E-A249-A7E2-EB365A5E0EF2}" destId="{45E3EFA1-AD5C-BE4B-8762-A5A3B7E7D8F7}" srcOrd="0" destOrd="0" presId="urn:microsoft.com/office/officeart/2005/8/layout/cycle3"/>
    <dgm:cxn modelId="{2AA4A45A-CCF5-0147-911A-31AC0A1C7F2F}" srcId="{B474FB07-1AC5-464A-BAFA-40A62542E15D}" destId="{9B6D512B-EF2D-6245-A620-D68CE6E13D32}" srcOrd="6" destOrd="0" parTransId="{7DF29058-A75A-1F40-862A-ADA3A62F7C4D}" sibTransId="{5509454D-F626-C74C-B8A5-5A8C3BCBE881}"/>
    <dgm:cxn modelId="{07179F32-1EC3-3D40-B01C-9289540ACE89}" type="presOf" srcId="{FC5E1A4D-8D7F-B648-A53D-B83CEEEAEC2D}" destId="{B3989E1F-2F01-9241-9640-B1A7720341AA}" srcOrd="0" destOrd="0" presId="urn:microsoft.com/office/officeart/2005/8/layout/cycle3"/>
    <dgm:cxn modelId="{D4EE12DD-B9BF-A44D-BC81-A60E69A6AABB}" srcId="{B474FB07-1AC5-464A-BAFA-40A62542E15D}" destId="{9093582B-35AB-2945-A6C1-FD2D3688847A}" srcOrd="2" destOrd="0" parTransId="{98A3BE04-B721-EA4C-AAAD-F3F10D052FB3}" sibTransId="{4E17A72C-9673-5348-9F51-ABED50A92C29}"/>
    <dgm:cxn modelId="{AF8FE476-C88F-104C-B6E6-776FA8D46879}" srcId="{B474FB07-1AC5-464A-BAFA-40A62542E15D}" destId="{34F617A2-F666-5147-828E-58C70914AEEF}" srcOrd="4" destOrd="0" parTransId="{F11D3C5C-8D9C-BC42-AC95-EBF552C6DD58}" sibTransId="{00070687-B2C9-2748-B879-187A5FF24428}"/>
    <dgm:cxn modelId="{126464ED-F660-A04C-99C0-A71ED4D0A0F0}" type="presParOf" srcId="{82254A02-4544-2C47-BE89-D4A4E8C30BB5}" destId="{7F873052-EBEC-A14B-9571-1A9BE3625E85}" srcOrd="0" destOrd="0" presId="urn:microsoft.com/office/officeart/2005/8/layout/cycle3"/>
    <dgm:cxn modelId="{5FEF7BBE-291A-E740-83EA-88694EEDE63E}" type="presParOf" srcId="{7F873052-EBEC-A14B-9571-1A9BE3625E85}" destId="{DA29BCD7-0F20-4644-AE99-F124DEBAF567}" srcOrd="0" destOrd="0" presId="urn:microsoft.com/office/officeart/2005/8/layout/cycle3"/>
    <dgm:cxn modelId="{7F7100D0-3E94-3A42-BD47-0F31D9238902}" type="presParOf" srcId="{7F873052-EBEC-A14B-9571-1A9BE3625E85}" destId="{B3989E1F-2F01-9241-9640-B1A7720341AA}" srcOrd="1" destOrd="0" presId="urn:microsoft.com/office/officeart/2005/8/layout/cycle3"/>
    <dgm:cxn modelId="{CDC4ADAA-C541-F145-BD99-9056B4A8349F}" type="presParOf" srcId="{7F873052-EBEC-A14B-9571-1A9BE3625E85}" destId="{84C5A774-AEDB-EF47-93CE-AA8A3C0FADAD}" srcOrd="2" destOrd="0" presId="urn:microsoft.com/office/officeart/2005/8/layout/cycle3"/>
    <dgm:cxn modelId="{AE1B36C3-FA96-4B46-AFE4-9C48F34A25F3}" type="presParOf" srcId="{7F873052-EBEC-A14B-9571-1A9BE3625E85}" destId="{EA22AF77-6C61-264F-BC47-319258DB90C0}" srcOrd="3" destOrd="0" presId="urn:microsoft.com/office/officeart/2005/8/layout/cycle3"/>
    <dgm:cxn modelId="{4A5A61E8-FAE8-7847-AEF6-A83A3D8E34FC}" type="presParOf" srcId="{7F873052-EBEC-A14B-9571-1A9BE3625E85}" destId="{45E3EFA1-AD5C-BE4B-8762-A5A3B7E7D8F7}" srcOrd="4" destOrd="0" presId="urn:microsoft.com/office/officeart/2005/8/layout/cycle3"/>
    <dgm:cxn modelId="{CB60FA30-6935-634F-94B7-EDD7A490F044}" type="presParOf" srcId="{7F873052-EBEC-A14B-9571-1A9BE3625E85}" destId="{5D3CEC42-57BA-DE4E-8D04-EFE8F3A2943C}" srcOrd="5" destOrd="0" presId="urn:microsoft.com/office/officeart/2005/8/layout/cycle3"/>
    <dgm:cxn modelId="{19414A25-9927-8D49-A567-4AEFE6840EA7}" type="presParOf" srcId="{7F873052-EBEC-A14B-9571-1A9BE3625E85}" destId="{6818184E-39A0-3B4F-8BC4-9653E5B1D02D}" srcOrd="6" destOrd="0" presId="urn:microsoft.com/office/officeart/2005/8/layout/cycle3"/>
    <dgm:cxn modelId="{8A1C6979-969E-AB46-A081-9441AA1664A0}" type="presParOf" srcId="{7F873052-EBEC-A14B-9571-1A9BE3625E85}" destId="{A00BD754-9A28-7646-9517-F9AAD0C49CC7}" srcOrd="7" destOrd="0" presId="urn:microsoft.com/office/officeart/2005/8/layout/cycle3"/>
    <dgm:cxn modelId="{C65ACBCE-C19A-A04F-A1FE-D97CBA597818}" type="presParOf" srcId="{7F873052-EBEC-A14B-9571-1A9BE3625E85}" destId="{26FBFF13-291C-EC48-9FA0-AF9C606790A9}" srcOrd="8" destOrd="0" presId="urn:microsoft.com/office/officeart/2005/8/layout/cycle3"/>
    <dgm:cxn modelId="{039E8302-BA33-7749-9B87-EA40A62C63D6}" type="presParOf" srcId="{7F873052-EBEC-A14B-9571-1A9BE3625E85}" destId="{F4BE8A79-8023-A647-AA58-487C6BBC5D4A}" srcOrd="9"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7281CF-8B67-4D2B-AFDC-72ADEAA7440C}" type="doc">
      <dgm:prSet loTypeId="urn:microsoft.com/office/officeart/2005/8/layout/default#1" loCatId="list" qsTypeId="urn:microsoft.com/office/officeart/2005/8/quickstyle/3d6" qsCatId="3D" csTypeId="urn:microsoft.com/office/officeart/2005/8/colors/accent6_2" csCatId="accent6" phldr="1"/>
      <dgm:spPr/>
      <dgm:t>
        <a:bodyPr/>
        <a:lstStyle/>
        <a:p>
          <a:endParaRPr lang="en-US"/>
        </a:p>
      </dgm:t>
    </dgm:pt>
    <dgm:pt modelId="{64169CBD-621B-41AC-8098-190EB836285B}">
      <dgm:prSet phldrT="[Text]"/>
      <dgm:spPr>
        <a:xfrm>
          <a:off x="2611"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A1: Injection</a:t>
          </a:r>
          <a:endParaRPr lang="en-US" b="1" dirty="0">
            <a:solidFill>
              <a:srgbClr val="FFFFFF"/>
            </a:solidFill>
            <a:latin typeface="Tahoma"/>
            <a:ea typeface=""/>
            <a:cs typeface=""/>
          </a:endParaRPr>
        </a:p>
      </dgm:t>
    </dgm:pt>
    <dgm:pt modelId="{C2478B4C-85CC-4B56-8035-A1D085B2572C}" type="parTrans" cxnId="{E8FA1B3E-891C-44F5-8B95-213F7D5CE5C0}">
      <dgm:prSet/>
      <dgm:spPr/>
      <dgm:t>
        <a:bodyPr/>
        <a:lstStyle/>
        <a:p>
          <a:endParaRPr lang="en-US"/>
        </a:p>
      </dgm:t>
    </dgm:pt>
    <dgm:pt modelId="{55DCDCCE-3CAF-428A-ABFC-A8BC8FEF6AA5}" type="sibTrans" cxnId="{E8FA1B3E-891C-44F5-8B95-213F7D5CE5C0}">
      <dgm:prSet/>
      <dgm:spPr/>
      <dgm:t>
        <a:bodyPr/>
        <a:lstStyle/>
        <a:p>
          <a:endParaRPr lang="en-US"/>
        </a:p>
      </dgm:t>
    </dgm:pt>
    <dgm:pt modelId="{7FBC627C-7A5D-4F89-A1E1-F66E815CA8A7}">
      <dgm:prSet/>
      <dgm:spPr>
        <a:xfrm>
          <a:off x="6840654"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A4: </a:t>
          </a:r>
          <a:r>
            <a:rPr kumimoji="0" lang="en-US" altLang="ja-JP" b="1" i="0" u="none" strike="noStrike" cap="none" spc="0" normalizeH="0" baseline="0" noProof="0" dirty="0" smtClean="0">
              <a:ln/>
              <a:solidFill>
                <a:srgbClr val="FFFFFF"/>
              </a:solidFill>
              <a:effectLst/>
              <a:uLnTx/>
              <a:uFillTx/>
              <a:latin typeface="Tahoma"/>
              <a:ea typeface="ＭＳ Ｐゴシック" pitchFamily="1" charset="-128"/>
              <a:cs typeface=""/>
            </a:rPr>
            <a:t>Insecure Direct Object References </a:t>
          </a:r>
          <a:endParaRPr kumimoji="0" lang="en-US" b="1" i="0" u="none" strike="noStrike" cap="none" spc="0" normalizeH="0" baseline="0" noProof="0" dirty="0" smtClean="0">
            <a:ln/>
            <a:solidFill>
              <a:srgbClr val="FFFFFF"/>
            </a:solidFill>
            <a:effectLst/>
            <a:uLnTx/>
            <a:uFillTx/>
            <a:latin typeface="Tahoma"/>
            <a:ea typeface=""/>
            <a:cs typeface=""/>
          </a:endParaRPr>
        </a:p>
      </dgm:t>
    </dgm:pt>
    <dgm:pt modelId="{C77C0D7A-4688-41D5-A7B6-ECC1745C80BA}" type="parTrans" cxnId="{62F5A9D3-EBF9-4BEC-9613-FD255126CCE1}">
      <dgm:prSet/>
      <dgm:spPr/>
      <dgm:t>
        <a:bodyPr/>
        <a:lstStyle/>
        <a:p>
          <a:endParaRPr lang="en-US"/>
        </a:p>
      </dgm:t>
    </dgm:pt>
    <dgm:pt modelId="{678EE478-5D87-49D0-AC29-0A904E85A9CD}" type="sibTrans" cxnId="{62F5A9D3-EBF9-4BEC-9613-FD255126CCE1}">
      <dgm:prSet/>
      <dgm:spPr/>
      <dgm:t>
        <a:bodyPr/>
        <a:lstStyle/>
        <a:p>
          <a:endParaRPr lang="en-US"/>
        </a:p>
      </dgm:t>
    </dgm:pt>
    <dgm:pt modelId="{584DF2DC-A3E2-42A9-A4DD-34ECE38ABCD8}">
      <dgm:prSet phldrT="[Text]"/>
      <dgm:spPr>
        <a:xfrm>
          <a:off x="2281959"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A2:</a:t>
          </a:r>
          <a:r>
            <a:rPr lang="en-US" altLang="ja-JP" b="1" dirty="0" smtClean="0">
              <a:solidFill>
                <a:srgbClr val="FFFFFF"/>
              </a:solidFill>
              <a:latin typeface="Tahoma"/>
              <a:ea typeface="ＭＳ Ｐゴシック" pitchFamily="1" charset="-128"/>
              <a:cs typeface=""/>
            </a:rPr>
            <a:t>Broken Authentication and Session Management</a:t>
          </a:r>
          <a:endParaRPr lang="en-US" b="1" dirty="0">
            <a:solidFill>
              <a:srgbClr val="FFFFFF"/>
            </a:solidFill>
            <a:latin typeface="Tahoma"/>
            <a:ea typeface=""/>
            <a:cs typeface=""/>
          </a:endParaRPr>
        </a:p>
      </dgm:t>
    </dgm:pt>
    <dgm:pt modelId="{27909C0A-2D2F-4337-9888-7CCBACA70B81}" type="parTrans" cxnId="{068981B0-B9E8-47B0-B8BE-FE4E45596C89}">
      <dgm:prSet/>
      <dgm:spPr/>
      <dgm:t>
        <a:bodyPr/>
        <a:lstStyle/>
        <a:p>
          <a:endParaRPr lang="en-US"/>
        </a:p>
      </dgm:t>
    </dgm:pt>
    <dgm:pt modelId="{7570567D-28CF-418F-AC7F-DC79EC5FF975}" type="sibTrans" cxnId="{068981B0-B9E8-47B0-B8BE-FE4E45596C89}">
      <dgm:prSet/>
      <dgm:spPr/>
      <dgm:t>
        <a:bodyPr/>
        <a:lstStyle/>
        <a:p>
          <a:endParaRPr lang="en-US"/>
        </a:p>
      </dgm:t>
    </dgm:pt>
    <dgm:pt modelId="{E3082521-43B2-4C4A-A315-C30A88ECFA26}">
      <dgm:prSet/>
      <dgm:spPr>
        <a:xfrm>
          <a:off x="6840654" y="1847715"/>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gm:spPr>
      <dgm:t>
        <a:bodyPr/>
        <a:lstStyle/>
        <a:p>
          <a:r>
            <a:rPr lang="en-US" b="1" dirty="0" smtClean="0">
              <a:solidFill>
                <a:srgbClr val="FFFFFF"/>
              </a:solidFill>
              <a:latin typeface="Tahoma"/>
              <a:ea typeface=""/>
              <a:cs typeface=""/>
            </a:rPr>
            <a:t>A10:  </a:t>
          </a:r>
          <a:r>
            <a:rPr lang="en-US" b="1" i="0" u="none" dirty="0" err="1" smtClean="0">
              <a:solidFill>
                <a:srgbClr val="FFFFFF"/>
              </a:solidFill>
              <a:latin typeface="Tahoma"/>
              <a:ea typeface=""/>
              <a:cs typeface=""/>
            </a:rPr>
            <a:t>Unvalidated</a:t>
          </a:r>
          <a:r>
            <a:rPr lang="en-US" b="1" i="0" u="none" dirty="0" smtClean="0">
              <a:solidFill>
                <a:srgbClr val="FFFFFF"/>
              </a:solidFill>
              <a:latin typeface="Tahoma"/>
              <a:ea typeface=""/>
              <a:cs typeface=""/>
            </a:rPr>
            <a:t> Redirects and Forwards</a:t>
          </a:r>
          <a:endParaRPr lang="en-US" b="1" dirty="0">
            <a:solidFill>
              <a:srgbClr val="FFFFFF"/>
            </a:solidFill>
            <a:latin typeface="Tahoma"/>
            <a:ea typeface=""/>
            <a:cs typeface=""/>
          </a:endParaRPr>
        </a:p>
      </dgm:t>
    </dgm:pt>
    <dgm:pt modelId="{D6DE54C6-2288-4630-8340-24A01192AE88}" type="parTrans" cxnId="{D269E425-07A1-4CC4-8F5F-FC0E85536531}">
      <dgm:prSet/>
      <dgm:spPr/>
      <dgm:t>
        <a:bodyPr/>
        <a:lstStyle/>
        <a:p>
          <a:endParaRPr lang="en-US"/>
        </a:p>
      </dgm:t>
    </dgm:pt>
    <dgm:pt modelId="{EA7292A8-6354-4FF1-B1CA-CA7EADE1DBF1}" type="sibTrans" cxnId="{D269E425-07A1-4CC4-8F5F-FC0E85536531}">
      <dgm:prSet/>
      <dgm:spPr/>
      <dgm:t>
        <a:bodyPr/>
        <a:lstStyle/>
        <a:p>
          <a:endParaRPr lang="en-US"/>
        </a:p>
      </dgm:t>
    </dgm:pt>
    <dgm:pt modelId="{4FCE0312-DF46-A04E-96EE-13E0E6E34794}">
      <dgm:prSet phldrT="[Text]"/>
      <dgm:spPr>
        <a:xfrm>
          <a:off x="2281959" y="397222"/>
          <a:ext cx="2072133" cy="1243280"/>
        </a:xfrm>
        <a:solidFill>
          <a:srgbClr val="FF0000"/>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lang="en-US" b="1" dirty="0" smtClean="0">
              <a:solidFill>
                <a:srgbClr val="FFFFFF"/>
              </a:solidFill>
              <a:latin typeface="Tahoma"/>
              <a:ea typeface=""/>
              <a:cs typeface=""/>
            </a:rPr>
            <a:t>A3: Cross-Site Scripting (XSS)</a:t>
          </a:r>
          <a:endParaRPr lang="en-US" b="1" dirty="0">
            <a:solidFill>
              <a:srgbClr val="FFFFFF"/>
            </a:solidFill>
            <a:latin typeface="Tahoma"/>
            <a:ea typeface=""/>
            <a:cs typeface=""/>
          </a:endParaRPr>
        </a:p>
      </dgm:t>
    </dgm:pt>
    <dgm:pt modelId="{D8FFB408-0008-0A4F-BF7E-9F8D7E4C9682}" type="parTrans" cxnId="{A06B88F1-B1F3-014E-91DC-3CAC4820994A}">
      <dgm:prSet/>
      <dgm:spPr/>
      <dgm:t>
        <a:bodyPr/>
        <a:lstStyle/>
        <a:p>
          <a:endParaRPr lang="en-US"/>
        </a:p>
      </dgm:t>
    </dgm:pt>
    <dgm:pt modelId="{2D85A3E5-267E-FA40-9249-D27BD09E09C5}" type="sibTrans" cxnId="{A06B88F1-B1F3-014E-91DC-3CAC4820994A}">
      <dgm:prSet/>
      <dgm:spPr/>
      <dgm:t>
        <a:bodyPr/>
        <a:lstStyle/>
        <a:p>
          <a:endParaRPr lang="en-US"/>
        </a:p>
      </dgm:t>
    </dgm:pt>
    <dgm:pt modelId="{68862915-FBCD-B84D-A4BF-218DA571E282}">
      <dgm:prSet phldrT="[Text]"/>
      <dgm:spPr>
        <a:xfrm>
          <a:off x="2281959" y="1847715"/>
          <a:ext cx="2072133" cy="1243280"/>
        </a:xfrm>
        <a:solidFill>
          <a:schemeClr val="tx2"/>
        </a:solidFill>
        <a:ln>
          <a:noFill/>
        </a:ln>
        <a:effectLst>
          <a:outerShdw blurRad="40000" dist="23000" dir="5400000" rotWithShape="0">
            <a:srgbClr val="000000">
              <a:alpha val="35000"/>
            </a:srgbClr>
          </a:outerShdw>
        </a:effectLst>
        <a:sp3d prstMaterial="plastic">
          <a:bevelT w="50800" h="50800"/>
          <a:bevelB w="50800" h="50800"/>
        </a:sp3d>
      </dgm:spPr>
      <dgm:t>
        <a:bodyPr/>
        <a:lstStyle/>
        <a:p>
          <a:r>
            <a:rPr lang="en-US" b="1" dirty="0" smtClean="0">
              <a:solidFill>
                <a:srgbClr val="FFFFFF"/>
              </a:solidFill>
              <a:latin typeface="Tahoma"/>
              <a:ea typeface=""/>
              <a:cs typeface=""/>
            </a:rPr>
            <a:t>A7: </a:t>
          </a:r>
          <a:r>
            <a:rPr lang="en-US" altLang="ja-JP" b="1" dirty="0" smtClean="0">
              <a:solidFill>
                <a:srgbClr val="FFFFFF"/>
              </a:solidFill>
              <a:latin typeface="Tahoma"/>
              <a:ea typeface="ＭＳ Ｐゴシック" pitchFamily="1" charset="-128"/>
              <a:cs typeface=""/>
            </a:rPr>
            <a:t>Missing Function Level Access Control</a:t>
          </a:r>
          <a:endParaRPr lang="en-US" b="1" dirty="0">
            <a:solidFill>
              <a:srgbClr val="FFFFFF"/>
            </a:solidFill>
            <a:latin typeface="Tahoma"/>
            <a:ea typeface=""/>
            <a:cs typeface=""/>
          </a:endParaRPr>
        </a:p>
      </dgm:t>
    </dgm:pt>
    <dgm:pt modelId="{56F5A33A-7044-4348-8CD7-59632F83B632}" type="parTrans" cxnId="{E91722CB-A12F-144A-85CA-4111A53E4225}">
      <dgm:prSet/>
      <dgm:spPr/>
      <dgm:t>
        <a:bodyPr/>
        <a:lstStyle/>
        <a:p>
          <a:endParaRPr lang="en-US"/>
        </a:p>
      </dgm:t>
    </dgm:pt>
    <dgm:pt modelId="{CABD8B36-CF00-314F-A192-E694B79E8B34}" type="sibTrans" cxnId="{E91722CB-A12F-144A-85CA-4111A53E4225}">
      <dgm:prSet/>
      <dgm:spPr/>
      <dgm:t>
        <a:bodyPr/>
        <a:lstStyle/>
        <a:p>
          <a:endParaRPr lang="en-US"/>
        </a:p>
      </dgm:t>
    </dgm:pt>
    <dgm:pt modelId="{A7BA6C83-1430-E84B-AA43-FF411D1D28AD}">
      <dgm:prSet/>
      <dgm:spPr>
        <a:xfrm>
          <a:off x="6840654" y="397222"/>
          <a:ext cx="2072133" cy="1243280"/>
        </a:xfrm>
        <a:solidFill>
          <a:srgbClr val="FF0000"/>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A5:</a:t>
          </a:r>
          <a:r>
            <a:rPr lang="en-US" b="1" dirty="0" smtClean="0">
              <a:solidFill>
                <a:srgbClr val="FFFFFF"/>
              </a:solidFill>
              <a:latin typeface="Tahoma"/>
              <a:ea typeface=""/>
              <a:cs typeface=""/>
            </a:rPr>
            <a:t>Security Misconfiguration</a:t>
          </a:r>
          <a:endParaRPr kumimoji="0" lang="en-US" b="1" i="0" u="none" strike="noStrike" cap="none" spc="0" normalizeH="0" baseline="0" noProof="0" dirty="0" smtClean="0">
            <a:ln/>
            <a:solidFill>
              <a:srgbClr val="FFFFFF"/>
            </a:solidFill>
            <a:effectLst/>
            <a:uLnTx/>
            <a:uFillTx/>
            <a:latin typeface="Tahoma"/>
            <a:ea typeface=""/>
            <a:cs typeface=""/>
          </a:endParaRPr>
        </a:p>
      </dgm:t>
    </dgm:pt>
    <dgm:pt modelId="{316E760A-581A-0848-BEA4-790276E3D84F}" type="parTrans" cxnId="{49AA1E57-9238-1748-BC6F-5B9F4FBDE509}">
      <dgm:prSet/>
      <dgm:spPr/>
      <dgm:t>
        <a:bodyPr/>
        <a:lstStyle/>
        <a:p>
          <a:endParaRPr lang="en-US"/>
        </a:p>
      </dgm:t>
    </dgm:pt>
    <dgm:pt modelId="{6F19C757-F0D7-EB4E-A7A4-57443681F886}" type="sibTrans" cxnId="{49AA1E57-9238-1748-BC6F-5B9F4FBDE509}">
      <dgm:prSet/>
      <dgm:spPr/>
      <dgm:t>
        <a:bodyPr/>
        <a:lstStyle/>
        <a:p>
          <a:endParaRPr lang="en-US"/>
        </a:p>
      </dgm:t>
    </dgm:pt>
    <dgm:pt modelId="{DDF7E806-8AC6-C541-BA62-747FEF6F6EA2}">
      <dgm:prSet/>
      <dgm:spPr>
        <a:xfrm>
          <a:off x="6840654" y="397222"/>
          <a:ext cx="2072133" cy="1243280"/>
        </a:xfrm>
        <a:solidFill>
          <a:schemeClr val="tx2"/>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A6: Sensitive Data Exposure</a:t>
          </a:r>
        </a:p>
      </dgm:t>
    </dgm:pt>
    <dgm:pt modelId="{8A76D12A-EF33-FB46-A574-0D6CBD4407B3}" type="parTrans" cxnId="{FB22BC1E-A8FC-A847-88F0-A77AA5BAABEF}">
      <dgm:prSet/>
      <dgm:spPr/>
      <dgm:t>
        <a:bodyPr/>
        <a:lstStyle/>
        <a:p>
          <a:endParaRPr lang="en-US"/>
        </a:p>
      </dgm:t>
    </dgm:pt>
    <dgm:pt modelId="{EE70CEB4-78F7-AB46-BD52-9B3A5AAAEA90}" type="sibTrans" cxnId="{FB22BC1E-A8FC-A847-88F0-A77AA5BAABEF}">
      <dgm:prSet/>
      <dgm:spPr/>
      <dgm:t>
        <a:bodyPr/>
        <a:lstStyle/>
        <a:p>
          <a:endParaRPr lang="en-US"/>
        </a:p>
      </dgm:t>
    </dgm:pt>
    <dgm:pt modelId="{F22D1FC5-3005-7D48-975F-4C951D8BCA7A}">
      <dgm:prSet/>
      <dgm:spPr>
        <a:xfrm>
          <a:off x="2611" y="1847715"/>
          <a:ext cx="2072133" cy="1243280"/>
        </a:xfrm>
        <a:solidFill>
          <a:schemeClr val="tx2"/>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kumimoji="0" lang="en-US" b="1" i="0" u="none" strike="noStrike" cap="none" spc="0" normalizeH="0" baseline="0" noProof="0" dirty="0" smtClean="0">
              <a:ln/>
              <a:solidFill>
                <a:srgbClr val="FFFFFF"/>
              </a:solidFill>
              <a:effectLst/>
              <a:uLnTx/>
              <a:uFillTx/>
              <a:latin typeface="Tahoma"/>
              <a:ea typeface=""/>
              <a:cs typeface=""/>
            </a:rPr>
            <a:t>A8: </a:t>
          </a:r>
          <a:r>
            <a:rPr kumimoji="0" lang="en-US" altLang="ja-JP" b="1" i="0" u="none" strike="noStrike" cap="none" spc="0" normalizeH="0" baseline="0" noProof="0" dirty="0" smtClean="0">
              <a:ln/>
              <a:solidFill>
                <a:srgbClr val="FFFFFF"/>
              </a:solidFill>
              <a:effectLst/>
              <a:uLnTx/>
              <a:uFillTx/>
              <a:latin typeface="Tahoma"/>
              <a:ea typeface="ＭＳ Ｐゴシック" pitchFamily="1" charset="-128"/>
              <a:cs typeface=""/>
            </a:rPr>
            <a:t>Cross Site Request Forgery (CSRF)</a:t>
          </a:r>
          <a:endParaRPr lang="en-US" b="1" dirty="0">
            <a:solidFill>
              <a:srgbClr val="FFFFFF"/>
            </a:solidFill>
            <a:latin typeface="Tahoma"/>
            <a:ea typeface=""/>
            <a:cs typeface=""/>
          </a:endParaRPr>
        </a:p>
      </dgm:t>
    </dgm:pt>
    <dgm:pt modelId="{B79B397B-094D-9344-916D-A0A390C4D0F9}" type="parTrans" cxnId="{476FC481-E3B2-D846-87CD-4C83011AEF4E}">
      <dgm:prSet/>
      <dgm:spPr/>
      <dgm:t>
        <a:bodyPr/>
        <a:lstStyle/>
        <a:p>
          <a:endParaRPr lang="en-US"/>
        </a:p>
      </dgm:t>
    </dgm:pt>
    <dgm:pt modelId="{C9291BF8-B493-4043-B3ED-20B7A0A08027}" type="sibTrans" cxnId="{476FC481-E3B2-D846-87CD-4C83011AEF4E}">
      <dgm:prSet/>
      <dgm:spPr/>
      <dgm:t>
        <a:bodyPr/>
        <a:lstStyle/>
        <a:p>
          <a:endParaRPr lang="en-US"/>
        </a:p>
      </dgm:t>
    </dgm:pt>
    <dgm:pt modelId="{94078A34-D090-204C-9A28-C0A4A0B9A158}">
      <dgm:prSet/>
      <dgm:spPr>
        <a:xfrm>
          <a:off x="2611" y="1847715"/>
          <a:ext cx="2072133" cy="1243280"/>
        </a:xfrm>
        <a:solidFill>
          <a:schemeClr val="tx2"/>
        </a:solidFill>
        <a:ln>
          <a:noFill/>
        </a:ln>
        <a:effectLst>
          <a:outerShdw blurRad="40000" dist="23000" dir="5400000" rotWithShape="0">
            <a:srgbClr val="000000">
              <a:alpha val="35000"/>
            </a:srgbClr>
          </a:outerShdw>
        </a:effectLst>
        <a:sp3d prstMaterial="plastic">
          <a:bevelT w="50800" h="50800"/>
          <a:bevelB w="50800" h="50800"/>
        </a:sp3d>
      </dgm:spPr>
      <dgm:t>
        <a:bodyPr/>
        <a:lstStyle/>
        <a:p>
          <a:pPr rtl="0"/>
          <a:r>
            <a:rPr lang="en-US" b="1" dirty="0" smtClean="0">
              <a:solidFill>
                <a:srgbClr val="FFFFFF"/>
              </a:solidFill>
              <a:latin typeface="Tahoma"/>
              <a:ea typeface=""/>
              <a:cs typeface=""/>
            </a:rPr>
            <a:t>A9: Using Components with known vulnerabilities</a:t>
          </a:r>
          <a:endParaRPr lang="en-US" b="1" dirty="0">
            <a:solidFill>
              <a:srgbClr val="FFFFFF"/>
            </a:solidFill>
            <a:latin typeface="Tahoma"/>
            <a:ea typeface=""/>
            <a:cs typeface=""/>
          </a:endParaRPr>
        </a:p>
      </dgm:t>
    </dgm:pt>
    <dgm:pt modelId="{86CBAC6F-80F9-7E4F-B2B6-AACD68922F17}" type="parTrans" cxnId="{3FC39ABB-ED28-8C43-90F9-4E7869C6AE69}">
      <dgm:prSet/>
      <dgm:spPr/>
      <dgm:t>
        <a:bodyPr/>
        <a:lstStyle/>
        <a:p>
          <a:endParaRPr lang="en-US"/>
        </a:p>
      </dgm:t>
    </dgm:pt>
    <dgm:pt modelId="{E27DAF7B-E835-CA45-B33C-77679874292D}" type="sibTrans" cxnId="{3FC39ABB-ED28-8C43-90F9-4E7869C6AE69}">
      <dgm:prSet/>
      <dgm:spPr/>
      <dgm:t>
        <a:bodyPr/>
        <a:lstStyle/>
        <a:p>
          <a:endParaRPr lang="en-US"/>
        </a:p>
      </dgm:t>
    </dgm:pt>
    <dgm:pt modelId="{E1CE3EE4-2936-4D8B-92A3-E104BE0FAA24}" type="pres">
      <dgm:prSet presAssocID="{267281CF-8B67-4D2B-AFDC-72ADEAA7440C}" presName="diagram" presStyleCnt="0">
        <dgm:presLayoutVars>
          <dgm:dir/>
          <dgm:resizeHandles val="exact"/>
        </dgm:presLayoutVars>
      </dgm:prSet>
      <dgm:spPr/>
      <dgm:t>
        <a:bodyPr/>
        <a:lstStyle/>
        <a:p>
          <a:endParaRPr lang="en-US"/>
        </a:p>
      </dgm:t>
    </dgm:pt>
    <dgm:pt modelId="{AD2E9B06-A06B-443C-83A3-58564550A9C4}" type="pres">
      <dgm:prSet presAssocID="{64169CBD-621B-41AC-8098-190EB836285B}" presName="node" presStyleLbl="node1" presStyleIdx="0" presStyleCnt="10">
        <dgm:presLayoutVars>
          <dgm:bulletEnabled val="1"/>
        </dgm:presLayoutVars>
      </dgm:prSet>
      <dgm:spPr/>
      <dgm:t>
        <a:bodyPr/>
        <a:lstStyle/>
        <a:p>
          <a:endParaRPr lang="en-US"/>
        </a:p>
      </dgm:t>
    </dgm:pt>
    <dgm:pt modelId="{A30A05D7-A3A0-471E-BE40-D9A5641B2C43}" type="pres">
      <dgm:prSet presAssocID="{55DCDCCE-3CAF-428A-ABFC-A8BC8FEF6AA5}" presName="sibTrans" presStyleCnt="0"/>
      <dgm:spPr/>
    </dgm:pt>
    <dgm:pt modelId="{B1556E44-69BD-4479-8EA4-18F7FE371684}" type="pres">
      <dgm:prSet presAssocID="{584DF2DC-A3E2-42A9-A4DD-34ECE38ABCD8}" presName="node" presStyleLbl="node1" presStyleIdx="1" presStyleCnt="10">
        <dgm:presLayoutVars>
          <dgm:bulletEnabled val="1"/>
        </dgm:presLayoutVars>
      </dgm:prSet>
      <dgm:spPr/>
      <dgm:t>
        <a:bodyPr/>
        <a:lstStyle/>
        <a:p>
          <a:endParaRPr lang="en-US"/>
        </a:p>
      </dgm:t>
    </dgm:pt>
    <dgm:pt modelId="{2B819F13-AFCE-4A33-B523-90120380CD70}" type="pres">
      <dgm:prSet presAssocID="{7570567D-28CF-418F-AC7F-DC79EC5FF975}" presName="sibTrans" presStyleCnt="0"/>
      <dgm:spPr/>
    </dgm:pt>
    <dgm:pt modelId="{9D27293C-7179-0449-88D0-5E1D7B34544D}" type="pres">
      <dgm:prSet presAssocID="{4FCE0312-DF46-A04E-96EE-13E0E6E34794}" presName="node" presStyleLbl="node1" presStyleIdx="2" presStyleCnt="10">
        <dgm:presLayoutVars>
          <dgm:bulletEnabled val="1"/>
        </dgm:presLayoutVars>
      </dgm:prSet>
      <dgm:spPr>
        <a:prstGeom prst="rect">
          <a:avLst/>
        </a:prstGeom>
      </dgm:spPr>
      <dgm:t>
        <a:bodyPr/>
        <a:lstStyle/>
        <a:p>
          <a:endParaRPr lang="en-US"/>
        </a:p>
      </dgm:t>
    </dgm:pt>
    <dgm:pt modelId="{236F4B11-F999-7742-948C-8250C23EB090}" type="pres">
      <dgm:prSet presAssocID="{2D85A3E5-267E-FA40-9249-D27BD09E09C5}" presName="sibTrans" presStyleCnt="0"/>
      <dgm:spPr/>
    </dgm:pt>
    <dgm:pt modelId="{C3E7A39C-1CAB-4280-9674-550D9EBD3664}" type="pres">
      <dgm:prSet presAssocID="{7FBC627C-7A5D-4F89-A1E1-F66E815CA8A7}" presName="node" presStyleLbl="node1" presStyleIdx="3" presStyleCnt="10">
        <dgm:presLayoutVars>
          <dgm:bulletEnabled val="1"/>
        </dgm:presLayoutVars>
      </dgm:prSet>
      <dgm:spPr/>
      <dgm:t>
        <a:bodyPr/>
        <a:lstStyle/>
        <a:p>
          <a:endParaRPr lang="en-US"/>
        </a:p>
      </dgm:t>
    </dgm:pt>
    <dgm:pt modelId="{931C115E-C0A7-4720-AB3F-606E25B53088}" type="pres">
      <dgm:prSet presAssocID="{678EE478-5D87-49D0-AC29-0A904E85A9CD}" presName="sibTrans" presStyleCnt="0"/>
      <dgm:spPr/>
    </dgm:pt>
    <dgm:pt modelId="{36A05AF2-926E-AA4C-859F-C3F64989FDC6}" type="pres">
      <dgm:prSet presAssocID="{A7BA6C83-1430-E84B-AA43-FF411D1D28AD}" presName="node" presStyleLbl="node1" presStyleIdx="4" presStyleCnt="10">
        <dgm:presLayoutVars>
          <dgm:bulletEnabled val="1"/>
        </dgm:presLayoutVars>
      </dgm:prSet>
      <dgm:spPr>
        <a:prstGeom prst="rect">
          <a:avLst/>
        </a:prstGeom>
      </dgm:spPr>
      <dgm:t>
        <a:bodyPr/>
        <a:lstStyle/>
        <a:p>
          <a:endParaRPr lang="en-US"/>
        </a:p>
      </dgm:t>
    </dgm:pt>
    <dgm:pt modelId="{20DD9D81-1F3C-A645-B6BF-66C42F2C7EEB}" type="pres">
      <dgm:prSet presAssocID="{6F19C757-F0D7-EB4E-A7A4-57443681F886}" presName="sibTrans" presStyleCnt="0"/>
      <dgm:spPr/>
    </dgm:pt>
    <dgm:pt modelId="{541043AF-1445-AC4A-A92B-C7BB2E05B767}" type="pres">
      <dgm:prSet presAssocID="{DDF7E806-8AC6-C541-BA62-747FEF6F6EA2}" presName="node" presStyleLbl="node1" presStyleIdx="5" presStyleCnt="10">
        <dgm:presLayoutVars>
          <dgm:bulletEnabled val="1"/>
        </dgm:presLayoutVars>
      </dgm:prSet>
      <dgm:spPr/>
      <dgm:t>
        <a:bodyPr/>
        <a:lstStyle/>
        <a:p>
          <a:endParaRPr lang="en-US"/>
        </a:p>
      </dgm:t>
    </dgm:pt>
    <dgm:pt modelId="{C560E0A2-9967-2C4B-B147-EC73171755AF}" type="pres">
      <dgm:prSet presAssocID="{EE70CEB4-78F7-AB46-BD52-9B3A5AAAEA90}" presName="sibTrans" presStyleCnt="0"/>
      <dgm:spPr/>
    </dgm:pt>
    <dgm:pt modelId="{55351F9C-771E-D545-BD6F-96E69641DBD2}" type="pres">
      <dgm:prSet presAssocID="{68862915-FBCD-B84D-A4BF-218DA571E282}" presName="node" presStyleLbl="node1" presStyleIdx="6" presStyleCnt="10">
        <dgm:presLayoutVars>
          <dgm:bulletEnabled val="1"/>
        </dgm:presLayoutVars>
      </dgm:prSet>
      <dgm:spPr>
        <a:prstGeom prst="rect">
          <a:avLst/>
        </a:prstGeom>
      </dgm:spPr>
      <dgm:t>
        <a:bodyPr/>
        <a:lstStyle/>
        <a:p>
          <a:endParaRPr lang="en-US"/>
        </a:p>
      </dgm:t>
    </dgm:pt>
    <dgm:pt modelId="{60267560-A9AE-4F47-B0CF-37CA208BD446}" type="pres">
      <dgm:prSet presAssocID="{CABD8B36-CF00-314F-A192-E694B79E8B34}" presName="sibTrans" presStyleCnt="0"/>
      <dgm:spPr/>
    </dgm:pt>
    <dgm:pt modelId="{C1D69166-305E-2142-8665-00A65918F020}" type="pres">
      <dgm:prSet presAssocID="{F22D1FC5-3005-7D48-975F-4C951D8BCA7A}" presName="node" presStyleLbl="node1" presStyleIdx="7" presStyleCnt="10">
        <dgm:presLayoutVars>
          <dgm:bulletEnabled val="1"/>
        </dgm:presLayoutVars>
      </dgm:prSet>
      <dgm:spPr>
        <a:prstGeom prst="rect">
          <a:avLst/>
        </a:prstGeom>
      </dgm:spPr>
      <dgm:t>
        <a:bodyPr/>
        <a:lstStyle/>
        <a:p>
          <a:endParaRPr lang="en-US"/>
        </a:p>
      </dgm:t>
    </dgm:pt>
    <dgm:pt modelId="{64D8AA0C-724A-A546-A150-78609CC4E953}" type="pres">
      <dgm:prSet presAssocID="{C9291BF8-B493-4043-B3ED-20B7A0A08027}" presName="sibTrans" presStyleCnt="0"/>
      <dgm:spPr/>
    </dgm:pt>
    <dgm:pt modelId="{E017613D-0682-B249-B51A-8D5890963079}" type="pres">
      <dgm:prSet presAssocID="{94078A34-D090-204C-9A28-C0A4A0B9A158}" presName="node" presStyleLbl="node1" presStyleIdx="8" presStyleCnt="10">
        <dgm:presLayoutVars>
          <dgm:bulletEnabled val="1"/>
        </dgm:presLayoutVars>
      </dgm:prSet>
      <dgm:spPr/>
      <dgm:t>
        <a:bodyPr/>
        <a:lstStyle/>
        <a:p>
          <a:endParaRPr lang="en-US"/>
        </a:p>
      </dgm:t>
    </dgm:pt>
    <dgm:pt modelId="{C4F538D4-851C-0B42-B24F-44B9651BA6C9}" type="pres">
      <dgm:prSet presAssocID="{E27DAF7B-E835-CA45-B33C-77679874292D}" presName="sibTrans" presStyleCnt="0"/>
      <dgm:spPr/>
    </dgm:pt>
    <dgm:pt modelId="{2BFD1927-216E-430A-B0C4-24997B033C54}" type="pres">
      <dgm:prSet presAssocID="{E3082521-43B2-4C4A-A315-C30A88ECFA26}" presName="node" presStyleLbl="node1" presStyleIdx="9" presStyleCnt="10">
        <dgm:presLayoutVars>
          <dgm:bulletEnabled val="1"/>
        </dgm:presLayoutVars>
      </dgm:prSet>
      <dgm:spPr/>
      <dgm:t>
        <a:bodyPr/>
        <a:lstStyle/>
        <a:p>
          <a:endParaRPr lang="en-US"/>
        </a:p>
      </dgm:t>
    </dgm:pt>
  </dgm:ptLst>
  <dgm:cxnLst>
    <dgm:cxn modelId="{476FC481-E3B2-D846-87CD-4C83011AEF4E}" srcId="{267281CF-8B67-4D2B-AFDC-72ADEAA7440C}" destId="{F22D1FC5-3005-7D48-975F-4C951D8BCA7A}" srcOrd="7" destOrd="0" parTransId="{B79B397B-094D-9344-916D-A0A390C4D0F9}" sibTransId="{C9291BF8-B493-4043-B3ED-20B7A0A08027}"/>
    <dgm:cxn modelId="{65933646-E6F4-3D4D-95A0-18D42F9F55CE}" type="presOf" srcId="{7FBC627C-7A5D-4F89-A1E1-F66E815CA8A7}" destId="{C3E7A39C-1CAB-4280-9674-550D9EBD3664}" srcOrd="0" destOrd="0" presId="urn:microsoft.com/office/officeart/2005/8/layout/default#1"/>
    <dgm:cxn modelId="{91DC88D6-226E-7344-AFA7-F808BC72F342}" type="presOf" srcId="{267281CF-8B67-4D2B-AFDC-72ADEAA7440C}" destId="{E1CE3EE4-2936-4D8B-92A3-E104BE0FAA24}" srcOrd="0" destOrd="0" presId="urn:microsoft.com/office/officeart/2005/8/layout/default#1"/>
    <dgm:cxn modelId="{7AB2B620-9795-D045-8CC1-B5048886B792}" type="presOf" srcId="{584DF2DC-A3E2-42A9-A4DD-34ECE38ABCD8}" destId="{B1556E44-69BD-4479-8EA4-18F7FE371684}" srcOrd="0" destOrd="0" presId="urn:microsoft.com/office/officeart/2005/8/layout/default#1"/>
    <dgm:cxn modelId="{E8FA1B3E-891C-44F5-8B95-213F7D5CE5C0}" srcId="{267281CF-8B67-4D2B-AFDC-72ADEAA7440C}" destId="{64169CBD-621B-41AC-8098-190EB836285B}" srcOrd="0" destOrd="0" parTransId="{C2478B4C-85CC-4B56-8035-A1D085B2572C}" sibTransId="{55DCDCCE-3CAF-428A-ABFC-A8BC8FEF6AA5}"/>
    <dgm:cxn modelId="{BDA19797-B3ED-5945-B44A-EA4F22BBA7CC}" type="presOf" srcId="{4FCE0312-DF46-A04E-96EE-13E0E6E34794}" destId="{9D27293C-7179-0449-88D0-5E1D7B34544D}" srcOrd="0" destOrd="0" presId="urn:microsoft.com/office/officeart/2005/8/layout/default#1"/>
    <dgm:cxn modelId="{B73D76B7-8D27-A44E-A184-81B6F7735545}" type="presOf" srcId="{94078A34-D090-204C-9A28-C0A4A0B9A158}" destId="{E017613D-0682-B249-B51A-8D5890963079}" srcOrd="0" destOrd="0" presId="urn:microsoft.com/office/officeart/2005/8/layout/default#1"/>
    <dgm:cxn modelId="{FB22BC1E-A8FC-A847-88F0-A77AA5BAABEF}" srcId="{267281CF-8B67-4D2B-AFDC-72ADEAA7440C}" destId="{DDF7E806-8AC6-C541-BA62-747FEF6F6EA2}" srcOrd="5" destOrd="0" parTransId="{8A76D12A-EF33-FB46-A574-0D6CBD4407B3}" sibTransId="{EE70CEB4-78F7-AB46-BD52-9B3A5AAAEA90}"/>
    <dgm:cxn modelId="{2AD09579-B991-1A46-A74B-7E7DF5ACECC7}" type="presOf" srcId="{64169CBD-621B-41AC-8098-190EB836285B}" destId="{AD2E9B06-A06B-443C-83A3-58564550A9C4}" srcOrd="0" destOrd="0" presId="urn:microsoft.com/office/officeart/2005/8/layout/default#1"/>
    <dgm:cxn modelId="{A06B88F1-B1F3-014E-91DC-3CAC4820994A}" srcId="{267281CF-8B67-4D2B-AFDC-72ADEAA7440C}" destId="{4FCE0312-DF46-A04E-96EE-13E0E6E34794}" srcOrd="2" destOrd="0" parTransId="{D8FFB408-0008-0A4F-BF7E-9F8D7E4C9682}" sibTransId="{2D85A3E5-267E-FA40-9249-D27BD09E09C5}"/>
    <dgm:cxn modelId="{3FC39ABB-ED28-8C43-90F9-4E7869C6AE69}" srcId="{267281CF-8B67-4D2B-AFDC-72ADEAA7440C}" destId="{94078A34-D090-204C-9A28-C0A4A0B9A158}" srcOrd="8" destOrd="0" parTransId="{86CBAC6F-80F9-7E4F-B2B6-AACD68922F17}" sibTransId="{E27DAF7B-E835-CA45-B33C-77679874292D}"/>
    <dgm:cxn modelId="{62F5A9D3-EBF9-4BEC-9613-FD255126CCE1}" srcId="{267281CF-8B67-4D2B-AFDC-72ADEAA7440C}" destId="{7FBC627C-7A5D-4F89-A1E1-F66E815CA8A7}" srcOrd="3" destOrd="0" parTransId="{C77C0D7A-4688-41D5-A7B6-ECC1745C80BA}" sibTransId="{678EE478-5D87-49D0-AC29-0A904E85A9CD}"/>
    <dgm:cxn modelId="{999648C3-53CC-4C49-BF4C-12F15AA764D5}" type="presOf" srcId="{DDF7E806-8AC6-C541-BA62-747FEF6F6EA2}" destId="{541043AF-1445-AC4A-A92B-C7BB2E05B767}" srcOrd="0" destOrd="0" presId="urn:microsoft.com/office/officeart/2005/8/layout/default#1"/>
    <dgm:cxn modelId="{068981B0-B9E8-47B0-B8BE-FE4E45596C89}" srcId="{267281CF-8B67-4D2B-AFDC-72ADEAA7440C}" destId="{584DF2DC-A3E2-42A9-A4DD-34ECE38ABCD8}" srcOrd="1" destOrd="0" parTransId="{27909C0A-2D2F-4337-9888-7CCBACA70B81}" sibTransId="{7570567D-28CF-418F-AC7F-DC79EC5FF975}"/>
    <dgm:cxn modelId="{699D2A1E-3F98-B745-AD53-4D3DA53A07F9}" type="presOf" srcId="{A7BA6C83-1430-E84B-AA43-FF411D1D28AD}" destId="{36A05AF2-926E-AA4C-859F-C3F64989FDC6}" srcOrd="0" destOrd="0" presId="urn:microsoft.com/office/officeart/2005/8/layout/default#1"/>
    <dgm:cxn modelId="{B848036C-B0B6-214C-AB12-8767D82909D1}" type="presOf" srcId="{E3082521-43B2-4C4A-A315-C30A88ECFA26}" destId="{2BFD1927-216E-430A-B0C4-24997B033C54}" srcOrd="0" destOrd="0" presId="urn:microsoft.com/office/officeart/2005/8/layout/default#1"/>
    <dgm:cxn modelId="{49AA1E57-9238-1748-BC6F-5B9F4FBDE509}" srcId="{267281CF-8B67-4D2B-AFDC-72ADEAA7440C}" destId="{A7BA6C83-1430-E84B-AA43-FF411D1D28AD}" srcOrd="4" destOrd="0" parTransId="{316E760A-581A-0848-BEA4-790276E3D84F}" sibTransId="{6F19C757-F0D7-EB4E-A7A4-57443681F886}"/>
    <dgm:cxn modelId="{AD240CE3-2DD2-8547-ACFE-46A6596F2B5C}" type="presOf" srcId="{68862915-FBCD-B84D-A4BF-218DA571E282}" destId="{55351F9C-771E-D545-BD6F-96E69641DBD2}" srcOrd="0" destOrd="0" presId="urn:microsoft.com/office/officeart/2005/8/layout/default#1"/>
    <dgm:cxn modelId="{B0B2E1C3-E899-1842-938E-CF7F234D4F6E}" type="presOf" srcId="{F22D1FC5-3005-7D48-975F-4C951D8BCA7A}" destId="{C1D69166-305E-2142-8665-00A65918F020}" srcOrd="0" destOrd="0" presId="urn:microsoft.com/office/officeart/2005/8/layout/default#1"/>
    <dgm:cxn modelId="{E91722CB-A12F-144A-85CA-4111A53E4225}" srcId="{267281CF-8B67-4D2B-AFDC-72ADEAA7440C}" destId="{68862915-FBCD-B84D-A4BF-218DA571E282}" srcOrd="6" destOrd="0" parTransId="{56F5A33A-7044-4348-8CD7-59632F83B632}" sibTransId="{CABD8B36-CF00-314F-A192-E694B79E8B34}"/>
    <dgm:cxn modelId="{D269E425-07A1-4CC4-8F5F-FC0E85536531}" srcId="{267281CF-8B67-4D2B-AFDC-72ADEAA7440C}" destId="{E3082521-43B2-4C4A-A315-C30A88ECFA26}" srcOrd="9" destOrd="0" parTransId="{D6DE54C6-2288-4630-8340-24A01192AE88}" sibTransId="{EA7292A8-6354-4FF1-B1CA-CA7EADE1DBF1}"/>
    <dgm:cxn modelId="{720635E5-1C8D-C84B-AD99-85E4BE5F1CB1}" type="presParOf" srcId="{E1CE3EE4-2936-4D8B-92A3-E104BE0FAA24}" destId="{AD2E9B06-A06B-443C-83A3-58564550A9C4}" srcOrd="0" destOrd="0" presId="urn:microsoft.com/office/officeart/2005/8/layout/default#1"/>
    <dgm:cxn modelId="{2C021021-8DD2-2046-80E8-FF9691F64740}" type="presParOf" srcId="{E1CE3EE4-2936-4D8B-92A3-E104BE0FAA24}" destId="{A30A05D7-A3A0-471E-BE40-D9A5641B2C43}" srcOrd="1" destOrd="0" presId="urn:microsoft.com/office/officeart/2005/8/layout/default#1"/>
    <dgm:cxn modelId="{EDA80845-7D95-5A49-AD2E-939DB878B261}" type="presParOf" srcId="{E1CE3EE4-2936-4D8B-92A3-E104BE0FAA24}" destId="{B1556E44-69BD-4479-8EA4-18F7FE371684}" srcOrd="2" destOrd="0" presId="urn:microsoft.com/office/officeart/2005/8/layout/default#1"/>
    <dgm:cxn modelId="{90B151F7-3CEC-8D49-9817-56459F9CED6B}" type="presParOf" srcId="{E1CE3EE4-2936-4D8B-92A3-E104BE0FAA24}" destId="{2B819F13-AFCE-4A33-B523-90120380CD70}" srcOrd="3" destOrd="0" presId="urn:microsoft.com/office/officeart/2005/8/layout/default#1"/>
    <dgm:cxn modelId="{D03234E9-02C3-4E41-B1C9-9A22061D2946}" type="presParOf" srcId="{E1CE3EE4-2936-4D8B-92A3-E104BE0FAA24}" destId="{9D27293C-7179-0449-88D0-5E1D7B34544D}" srcOrd="4" destOrd="0" presId="urn:microsoft.com/office/officeart/2005/8/layout/default#1"/>
    <dgm:cxn modelId="{36212896-DABC-5143-B65C-FEC6117DDA66}" type="presParOf" srcId="{E1CE3EE4-2936-4D8B-92A3-E104BE0FAA24}" destId="{236F4B11-F999-7742-948C-8250C23EB090}" srcOrd="5" destOrd="0" presId="urn:microsoft.com/office/officeart/2005/8/layout/default#1"/>
    <dgm:cxn modelId="{6D5320CF-6D74-954F-95C8-E0DB86C18605}" type="presParOf" srcId="{E1CE3EE4-2936-4D8B-92A3-E104BE0FAA24}" destId="{C3E7A39C-1CAB-4280-9674-550D9EBD3664}" srcOrd="6" destOrd="0" presId="urn:microsoft.com/office/officeart/2005/8/layout/default#1"/>
    <dgm:cxn modelId="{EECA7A05-EA88-2D41-8A17-A54A5FF29A7F}" type="presParOf" srcId="{E1CE3EE4-2936-4D8B-92A3-E104BE0FAA24}" destId="{931C115E-C0A7-4720-AB3F-606E25B53088}" srcOrd="7" destOrd="0" presId="urn:microsoft.com/office/officeart/2005/8/layout/default#1"/>
    <dgm:cxn modelId="{22B95190-F179-6F43-99D7-A80FAEB13CF8}" type="presParOf" srcId="{E1CE3EE4-2936-4D8B-92A3-E104BE0FAA24}" destId="{36A05AF2-926E-AA4C-859F-C3F64989FDC6}" srcOrd="8" destOrd="0" presId="urn:microsoft.com/office/officeart/2005/8/layout/default#1"/>
    <dgm:cxn modelId="{63F1B6E4-DCA8-E141-8C46-69A2ABBE0BDA}" type="presParOf" srcId="{E1CE3EE4-2936-4D8B-92A3-E104BE0FAA24}" destId="{20DD9D81-1F3C-A645-B6BF-66C42F2C7EEB}" srcOrd="9" destOrd="0" presId="urn:microsoft.com/office/officeart/2005/8/layout/default#1"/>
    <dgm:cxn modelId="{837C6457-D1D9-2745-88E7-33868D8600C3}" type="presParOf" srcId="{E1CE3EE4-2936-4D8B-92A3-E104BE0FAA24}" destId="{541043AF-1445-AC4A-A92B-C7BB2E05B767}" srcOrd="10" destOrd="0" presId="urn:microsoft.com/office/officeart/2005/8/layout/default#1"/>
    <dgm:cxn modelId="{63356424-3DB0-FA48-A2C3-2BC3E8D4B779}" type="presParOf" srcId="{E1CE3EE4-2936-4D8B-92A3-E104BE0FAA24}" destId="{C560E0A2-9967-2C4B-B147-EC73171755AF}" srcOrd="11" destOrd="0" presId="urn:microsoft.com/office/officeart/2005/8/layout/default#1"/>
    <dgm:cxn modelId="{1C319E3C-DEDB-674E-AEC2-E6F3BE3917D3}" type="presParOf" srcId="{E1CE3EE4-2936-4D8B-92A3-E104BE0FAA24}" destId="{55351F9C-771E-D545-BD6F-96E69641DBD2}" srcOrd="12" destOrd="0" presId="urn:microsoft.com/office/officeart/2005/8/layout/default#1"/>
    <dgm:cxn modelId="{2F9963F7-8D07-4C4A-90B7-6200C07F992B}" type="presParOf" srcId="{E1CE3EE4-2936-4D8B-92A3-E104BE0FAA24}" destId="{60267560-A9AE-4F47-B0CF-37CA208BD446}" srcOrd="13" destOrd="0" presId="urn:microsoft.com/office/officeart/2005/8/layout/default#1"/>
    <dgm:cxn modelId="{7D14D737-389D-DD4F-B1A5-1BA5159579F8}" type="presParOf" srcId="{E1CE3EE4-2936-4D8B-92A3-E104BE0FAA24}" destId="{C1D69166-305E-2142-8665-00A65918F020}" srcOrd="14" destOrd="0" presId="urn:microsoft.com/office/officeart/2005/8/layout/default#1"/>
    <dgm:cxn modelId="{EA49B9C2-067D-344A-AF68-355195BFB0C8}" type="presParOf" srcId="{E1CE3EE4-2936-4D8B-92A3-E104BE0FAA24}" destId="{64D8AA0C-724A-A546-A150-78609CC4E953}" srcOrd="15" destOrd="0" presId="urn:microsoft.com/office/officeart/2005/8/layout/default#1"/>
    <dgm:cxn modelId="{95FB8879-919B-EF42-85A6-1D72597CBFD8}" type="presParOf" srcId="{E1CE3EE4-2936-4D8B-92A3-E104BE0FAA24}" destId="{E017613D-0682-B249-B51A-8D5890963079}" srcOrd="16" destOrd="0" presId="urn:microsoft.com/office/officeart/2005/8/layout/default#1"/>
    <dgm:cxn modelId="{CEE5204E-DC95-6F45-818E-A4DDC77CCC4E}" type="presParOf" srcId="{E1CE3EE4-2936-4D8B-92A3-E104BE0FAA24}" destId="{C4F538D4-851C-0B42-B24F-44B9651BA6C9}" srcOrd="17" destOrd="0" presId="urn:microsoft.com/office/officeart/2005/8/layout/default#1"/>
    <dgm:cxn modelId="{9D39E848-6461-E143-BB8D-A1AAADBC8B94}" type="presParOf" srcId="{E1CE3EE4-2936-4D8B-92A3-E104BE0FAA24}" destId="{2BFD1927-216E-430A-B0C4-24997B033C54}" srcOrd="18" destOrd="0" presId="urn:microsoft.com/office/officeart/2005/8/layout/defaul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876F7C-E241-41EF-9B9B-57321D7CECDB}"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0937EA3F-F180-4E4A-A61C-82485C2DF7E1}">
      <dgm:prSet phldrT="[Text]"/>
      <dgm:spPr>
        <a:solidFill>
          <a:schemeClr val="accent2"/>
        </a:solidFill>
      </dgm:spPr>
      <dgm:t>
        <a:bodyPr/>
        <a:lstStyle/>
        <a:p>
          <a:r>
            <a:rPr lang="en-US" dirty="0" smtClean="0"/>
            <a:t>Injection means…</a:t>
          </a:r>
          <a:endParaRPr lang="en-US" dirty="0"/>
        </a:p>
      </dgm:t>
    </dgm:pt>
    <dgm:pt modelId="{72E00A95-27F6-41C1-8C5D-6C65204BB3C5}" type="parTrans" cxnId="{6E7CB017-9119-4B03-AAC7-C9E8EDA62A09}">
      <dgm:prSet/>
      <dgm:spPr/>
      <dgm:t>
        <a:bodyPr/>
        <a:lstStyle/>
        <a:p>
          <a:endParaRPr lang="en-US"/>
        </a:p>
      </dgm:t>
    </dgm:pt>
    <dgm:pt modelId="{FAB9B14C-FAC9-46E2-A8D4-890897F29FAF}" type="sibTrans" cxnId="{6E7CB017-9119-4B03-AAC7-C9E8EDA62A09}">
      <dgm:prSet/>
      <dgm:spPr/>
      <dgm:t>
        <a:bodyPr/>
        <a:lstStyle/>
        <a:p>
          <a:endParaRPr lang="en-US"/>
        </a:p>
      </dgm:t>
    </dgm:pt>
    <dgm:pt modelId="{5C3B5A1D-62FD-44EE-959E-C4286B76AB69}">
      <dgm:prSet/>
      <dgm:spPr/>
      <dgm:t>
        <a:bodyPr/>
        <a:lstStyle/>
        <a:p>
          <a:r>
            <a:rPr lang="en-US" dirty="0" smtClean="0"/>
            <a:t>Tricking an application into including unintended commands in the data sent to an interpreter</a:t>
          </a:r>
        </a:p>
      </dgm:t>
    </dgm:pt>
    <dgm:pt modelId="{BC43ADA6-FB32-4FEF-AA85-7C294B8CB060}" type="parTrans" cxnId="{70C1A6F1-1C37-4859-BCCC-97434C26E1BA}">
      <dgm:prSet/>
      <dgm:spPr/>
      <dgm:t>
        <a:bodyPr/>
        <a:lstStyle/>
        <a:p>
          <a:endParaRPr lang="en-US"/>
        </a:p>
      </dgm:t>
    </dgm:pt>
    <dgm:pt modelId="{7F244656-2FE7-4007-81B3-4C3338C4CEA3}" type="sibTrans" cxnId="{70C1A6F1-1C37-4859-BCCC-97434C26E1BA}">
      <dgm:prSet/>
      <dgm:spPr/>
      <dgm:t>
        <a:bodyPr/>
        <a:lstStyle/>
        <a:p>
          <a:endParaRPr lang="en-US"/>
        </a:p>
      </dgm:t>
    </dgm:pt>
    <dgm:pt modelId="{CF1E9FBC-E61E-4864-A78E-83EE28250D6A}">
      <dgm:prSet/>
      <dgm:spPr>
        <a:solidFill>
          <a:schemeClr val="accent2"/>
        </a:solidFill>
      </dgm:spPr>
      <dgm:t>
        <a:bodyPr/>
        <a:lstStyle/>
        <a:p>
          <a:r>
            <a:rPr lang="en-US" dirty="0" smtClean="0"/>
            <a:t>Interpreters…</a:t>
          </a:r>
        </a:p>
      </dgm:t>
    </dgm:pt>
    <dgm:pt modelId="{8B1B7235-990B-4F53-94F0-72B3BB6F8B4A}" type="parTrans" cxnId="{856A73F5-BA30-4AB3-9E3F-6891C43F4EA1}">
      <dgm:prSet/>
      <dgm:spPr/>
      <dgm:t>
        <a:bodyPr/>
        <a:lstStyle/>
        <a:p>
          <a:endParaRPr lang="en-US"/>
        </a:p>
      </dgm:t>
    </dgm:pt>
    <dgm:pt modelId="{D735FCAD-9664-49E9-94B1-577FD69E5332}" type="sibTrans" cxnId="{856A73F5-BA30-4AB3-9E3F-6891C43F4EA1}">
      <dgm:prSet/>
      <dgm:spPr/>
      <dgm:t>
        <a:bodyPr/>
        <a:lstStyle/>
        <a:p>
          <a:endParaRPr lang="en-US"/>
        </a:p>
      </dgm:t>
    </dgm:pt>
    <dgm:pt modelId="{076FAF60-C9A8-409E-B575-30262A011165}">
      <dgm:prSet/>
      <dgm:spPr/>
      <dgm:t>
        <a:bodyPr/>
        <a:lstStyle/>
        <a:p>
          <a:r>
            <a:rPr lang="en-US" dirty="0" smtClean="0"/>
            <a:t>Take strings and interpret them as commands</a:t>
          </a:r>
        </a:p>
      </dgm:t>
    </dgm:pt>
    <dgm:pt modelId="{EF8F5DC3-2707-4B08-B792-11FEA7979169}" type="parTrans" cxnId="{89FF61D1-A7E9-45A3-BAD5-9E8AC46C5003}">
      <dgm:prSet/>
      <dgm:spPr/>
      <dgm:t>
        <a:bodyPr/>
        <a:lstStyle/>
        <a:p>
          <a:endParaRPr lang="en-US"/>
        </a:p>
      </dgm:t>
    </dgm:pt>
    <dgm:pt modelId="{DB9574D7-B47E-44FD-9360-FBAECCE33553}" type="sibTrans" cxnId="{89FF61D1-A7E9-45A3-BAD5-9E8AC46C5003}">
      <dgm:prSet/>
      <dgm:spPr/>
      <dgm:t>
        <a:bodyPr/>
        <a:lstStyle/>
        <a:p>
          <a:endParaRPr lang="en-US"/>
        </a:p>
      </dgm:t>
    </dgm:pt>
    <dgm:pt modelId="{1A87584A-77BB-4D3C-BAB7-A2DD64CDD0DC}">
      <dgm:prSet/>
      <dgm:spPr/>
      <dgm:t>
        <a:bodyPr/>
        <a:lstStyle/>
        <a:p>
          <a:r>
            <a:rPr lang="en-US" dirty="0" smtClean="0"/>
            <a:t>SQL, OS Shell, LDAP, </a:t>
          </a:r>
          <a:r>
            <a:rPr lang="en-US" dirty="0" err="1" smtClean="0"/>
            <a:t>XPath</a:t>
          </a:r>
          <a:r>
            <a:rPr lang="en-US" dirty="0" smtClean="0"/>
            <a:t>, Hibernate, etc…</a:t>
          </a:r>
        </a:p>
      </dgm:t>
    </dgm:pt>
    <dgm:pt modelId="{47398738-6D15-4A9A-89A2-A229EC47C997}" type="parTrans" cxnId="{851F00EA-F60C-4FEB-BDEB-350CE720FAA9}">
      <dgm:prSet/>
      <dgm:spPr/>
      <dgm:t>
        <a:bodyPr/>
        <a:lstStyle/>
        <a:p>
          <a:endParaRPr lang="en-US"/>
        </a:p>
      </dgm:t>
    </dgm:pt>
    <dgm:pt modelId="{E4ED12E3-4A5C-4820-B7A4-E2B16A78C24B}" type="sibTrans" cxnId="{851F00EA-F60C-4FEB-BDEB-350CE720FAA9}">
      <dgm:prSet/>
      <dgm:spPr/>
      <dgm:t>
        <a:bodyPr/>
        <a:lstStyle/>
        <a:p>
          <a:endParaRPr lang="en-US"/>
        </a:p>
      </dgm:t>
    </dgm:pt>
    <dgm:pt modelId="{A5172356-56F0-4263-B3A7-08F8D2E5DBC4}">
      <dgm:prSet/>
      <dgm:spPr>
        <a:solidFill>
          <a:schemeClr val="accent2"/>
        </a:solidFill>
      </dgm:spPr>
      <dgm:t>
        <a:bodyPr/>
        <a:lstStyle/>
        <a:p>
          <a:r>
            <a:rPr lang="en-US" dirty="0" smtClean="0"/>
            <a:t>SQL injection is still quite common</a:t>
          </a:r>
        </a:p>
      </dgm:t>
    </dgm:pt>
    <dgm:pt modelId="{2DE9E5FD-C3D4-45A4-90E7-26E4F916A864}" type="parTrans" cxnId="{D20E1A15-D063-4155-8E93-9195E58CBAC9}">
      <dgm:prSet/>
      <dgm:spPr/>
      <dgm:t>
        <a:bodyPr/>
        <a:lstStyle/>
        <a:p>
          <a:endParaRPr lang="en-US"/>
        </a:p>
      </dgm:t>
    </dgm:pt>
    <dgm:pt modelId="{82540F70-7CA1-4A14-A27C-35E850D28450}" type="sibTrans" cxnId="{D20E1A15-D063-4155-8E93-9195E58CBAC9}">
      <dgm:prSet/>
      <dgm:spPr/>
      <dgm:t>
        <a:bodyPr/>
        <a:lstStyle/>
        <a:p>
          <a:endParaRPr lang="en-US"/>
        </a:p>
      </dgm:t>
    </dgm:pt>
    <dgm:pt modelId="{3E4EAAEA-2E0C-46DE-B4FA-3BEF73B617D9}">
      <dgm:prSet/>
      <dgm:spPr/>
      <dgm:t>
        <a:bodyPr/>
        <a:lstStyle/>
        <a:p>
          <a:r>
            <a:rPr lang="en-US" dirty="0" smtClean="0"/>
            <a:t>Many applications still susceptible (really don’t know why)</a:t>
          </a:r>
        </a:p>
      </dgm:t>
    </dgm:pt>
    <dgm:pt modelId="{9EB4B81D-D038-4345-B636-720F97410527}" type="parTrans" cxnId="{D815515C-341A-4E9A-9611-0370D6336FF5}">
      <dgm:prSet/>
      <dgm:spPr/>
      <dgm:t>
        <a:bodyPr/>
        <a:lstStyle/>
        <a:p>
          <a:endParaRPr lang="en-US"/>
        </a:p>
      </dgm:t>
    </dgm:pt>
    <dgm:pt modelId="{EF2082B3-305D-4135-AB3D-632355FB77D0}" type="sibTrans" cxnId="{D815515C-341A-4E9A-9611-0370D6336FF5}">
      <dgm:prSet/>
      <dgm:spPr/>
      <dgm:t>
        <a:bodyPr/>
        <a:lstStyle/>
        <a:p>
          <a:endParaRPr lang="en-US"/>
        </a:p>
      </dgm:t>
    </dgm:pt>
    <dgm:pt modelId="{A596B207-0522-4ADA-A9E3-7EF89B4825A0}">
      <dgm:prSet/>
      <dgm:spPr/>
      <dgm:t>
        <a:bodyPr/>
        <a:lstStyle/>
        <a:p>
          <a:r>
            <a:rPr lang="en-US" dirty="0" smtClean="0"/>
            <a:t>Even though it’s usually very simple to avoid</a:t>
          </a:r>
        </a:p>
      </dgm:t>
    </dgm:pt>
    <dgm:pt modelId="{99934F61-AAE9-405D-B0F6-76DA81F27FCC}" type="parTrans" cxnId="{3A34C370-07A3-4183-B37A-3184FB49CB1F}">
      <dgm:prSet/>
      <dgm:spPr/>
      <dgm:t>
        <a:bodyPr/>
        <a:lstStyle/>
        <a:p>
          <a:endParaRPr lang="en-US"/>
        </a:p>
      </dgm:t>
    </dgm:pt>
    <dgm:pt modelId="{BD114494-21FD-4F03-B9B9-E909F1E5C071}" type="sibTrans" cxnId="{3A34C370-07A3-4183-B37A-3184FB49CB1F}">
      <dgm:prSet/>
      <dgm:spPr/>
      <dgm:t>
        <a:bodyPr/>
        <a:lstStyle/>
        <a:p>
          <a:endParaRPr lang="en-US"/>
        </a:p>
      </dgm:t>
    </dgm:pt>
    <dgm:pt modelId="{781BE36B-AADC-4B24-834B-0FB2CF8DCBEF}">
      <dgm:prSet/>
      <dgm:spPr>
        <a:solidFill>
          <a:schemeClr val="accent2"/>
        </a:solidFill>
      </dgm:spPr>
      <dgm:t>
        <a:bodyPr/>
        <a:lstStyle/>
        <a:p>
          <a:r>
            <a:rPr lang="en-US" dirty="0" smtClean="0"/>
            <a:t>Typical Impact</a:t>
          </a:r>
        </a:p>
      </dgm:t>
    </dgm:pt>
    <dgm:pt modelId="{6C531D8D-99D4-4AD5-8BD3-F48481A1D264}" type="parTrans" cxnId="{8E57B91B-D0D8-4F25-A585-EB3FCB2D907B}">
      <dgm:prSet/>
      <dgm:spPr/>
      <dgm:t>
        <a:bodyPr/>
        <a:lstStyle/>
        <a:p>
          <a:endParaRPr lang="en-US"/>
        </a:p>
      </dgm:t>
    </dgm:pt>
    <dgm:pt modelId="{0C04F30F-763A-4A77-B947-CD91FF2A0CE5}" type="sibTrans" cxnId="{8E57B91B-D0D8-4F25-A585-EB3FCB2D907B}">
      <dgm:prSet/>
      <dgm:spPr/>
      <dgm:t>
        <a:bodyPr/>
        <a:lstStyle/>
        <a:p>
          <a:endParaRPr lang="en-US"/>
        </a:p>
      </dgm:t>
    </dgm:pt>
    <dgm:pt modelId="{BEB6EBA1-F114-4901-A13B-E8FCA025F852}">
      <dgm:prSet/>
      <dgm:spPr/>
      <dgm:t>
        <a:bodyPr/>
        <a:lstStyle/>
        <a:p>
          <a:r>
            <a:rPr lang="en-US" dirty="0" smtClean="0"/>
            <a:t>Usually severe. Entire database can usually be read or modified</a:t>
          </a:r>
        </a:p>
      </dgm:t>
    </dgm:pt>
    <dgm:pt modelId="{276ADC36-6201-48F4-B99F-7913A0512864}" type="parTrans" cxnId="{BAE46533-0D9B-4ED7-A132-97B901ED0AD4}">
      <dgm:prSet/>
      <dgm:spPr/>
      <dgm:t>
        <a:bodyPr/>
        <a:lstStyle/>
        <a:p>
          <a:endParaRPr lang="en-US"/>
        </a:p>
      </dgm:t>
    </dgm:pt>
    <dgm:pt modelId="{5CF0CBD5-20FA-451D-8C82-7B8FCBCFD729}" type="sibTrans" cxnId="{BAE46533-0D9B-4ED7-A132-97B901ED0AD4}">
      <dgm:prSet/>
      <dgm:spPr/>
      <dgm:t>
        <a:bodyPr/>
        <a:lstStyle/>
        <a:p>
          <a:endParaRPr lang="en-US"/>
        </a:p>
      </dgm:t>
    </dgm:pt>
    <dgm:pt modelId="{164AAB2F-D41A-4F06-9218-FF2D004DD39F}">
      <dgm:prSet/>
      <dgm:spPr/>
      <dgm:t>
        <a:bodyPr/>
        <a:lstStyle/>
        <a:p>
          <a:r>
            <a:rPr lang="en-US" dirty="0" smtClean="0"/>
            <a:t>May also allow full database schema, or account access, or even OS level access</a:t>
          </a:r>
        </a:p>
      </dgm:t>
    </dgm:pt>
    <dgm:pt modelId="{2D79F28F-7EAD-403F-B751-FF8E3A4E5F80}" type="parTrans" cxnId="{F5C87CFC-4E66-441E-85A0-E13DA0EFE2A3}">
      <dgm:prSet/>
      <dgm:spPr/>
      <dgm:t>
        <a:bodyPr/>
        <a:lstStyle/>
        <a:p>
          <a:endParaRPr lang="en-US"/>
        </a:p>
      </dgm:t>
    </dgm:pt>
    <dgm:pt modelId="{F9474BB1-30D9-4FEB-B450-11D4CD383765}" type="sibTrans" cxnId="{F5C87CFC-4E66-441E-85A0-E13DA0EFE2A3}">
      <dgm:prSet/>
      <dgm:spPr/>
      <dgm:t>
        <a:bodyPr/>
        <a:lstStyle/>
        <a:p>
          <a:endParaRPr lang="en-US"/>
        </a:p>
      </dgm:t>
    </dgm:pt>
    <dgm:pt modelId="{ED51FC07-6CC9-4290-A56B-6422F1B8682A}" type="pres">
      <dgm:prSet presAssocID="{35876F7C-E241-41EF-9B9B-57321D7CECDB}" presName="linear" presStyleCnt="0">
        <dgm:presLayoutVars>
          <dgm:dir/>
          <dgm:animLvl val="lvl"/>
          <dgm:resizeHandles val="exact"/>
        </dgm:presLayoutVars>
      </dgm:prSet>
      <dgm:spPr/>
      <dgm:t>
        <a:bodyPr/>
        <a:lstStyle/>
        <a:p>
          <a:endParaRPr lang="en-US"/>
        </a:p>
      </dgm:t>
    </dgm:pt>
    <dgm:pt modelId="{29F70B5B-ADB8-47ED-A541-EA75EBA4279B}" type="pres">
      <dgm:prSet presAssocID="{0937EA3F-F180-4E4A-A61C-82485C2DF7E1}" presName="parentLin" presStyleCnt="0"/>
      <dgm:spPr/>
    </dgm:pt>
    <dgm:pt modelId="{54D29B3C-133A-4CBB-820E-3EE75E0EF89A}" type="pres">
      <dgm:prSet presAssocID="{0937EA3F-F180-4E4A-A61C-82485C2DF7E1}" presName="parentLeftMargin" presStyleLbl="node1" presStyleIdx="0" presStyleCnt="4"/>
      <dgm:spPr/>
      <dgm:t>
        <a:bodyPr/>
        <a:lstStyle/>
        <a:p>
          <a:endParaRPr lang="en-US"/>
        </a:p>
      </dgm:t>
    </dgm:pt>
    <dgm:pt modelId="{94FB6206-372C-425F-9829-D5D30F9CA07E}" type="pres">
      <dgm:prSet presAssocID="{0937EA3F-F180-4E4A-A61C-82485C2DF7E1}" presName="parentText" presStyleLbl="node1" presStyleIdx="0" presStyleCnt="4">
        <dgm:presLayoutVars>
          <dgm:chMax val="0"/>
          <dgm:bulletEnabled val="1"/>
        </dgm:presLayoutVars>
      </dgm:prSet>
      <dgm:spPr/>
      <dgm:t>
        <a:bodyPr/>
        <a:lstStyle/>
        <a:p>
          <a:endParaRPr lang="en-US"/>
        </a:p>
      </dgm:t>
    </dgm:pt>
    <dgm:pt modelId="{3FC6DDA2-CAC5-4781-9255-24EDA28F1246}" type="pres">
      <dgm:prSet presAssocID="{0937EA3F-F180-4E4A-A61C-82485C2DF7E1}" presName="negativeSpace" presStyleCnt="0"/>
      <dgm:spPr/>
    </dgm:pt>
    <dgm:pt modelId="{A659F99F-B4F5-4C58-A467-AD73CAE6EC61}" type="pres">
      <dgm:prSet presAssocID="{0937EA3F-F180-4E4A-A61C-82485C2DF7E1}" presName="childText" presStyleLbl="conFgAcc1" presStyleIdx="0" presStyleCnt="4">
        <dgm:presLayoutVars>
          <dgm:bulletEnabled val="1"/>
        </dgm:presLayoutVars>
      </dgm:prSet>
      <dgm:spPr/>
      <dgm:t>
        <a:bodyPr/>
        <a:lstStyle/>
        <a:p>
          <a:endParaRPr lang="en-US"/>
        </a:p>
      </dgm:t>
    </dgm:pt>
    <dgm:pt modelId="{3F0B98B2-4ABA-41B2-A9C3-1CFC48CF4FB8}" type="pres">
      <dgm:prSet presAssocID="{FAB9B14C-FAC9-46E2-A8D4-890897F29FAF}" presName="spaceBetweenRectangles" presStyleCnt="0"/>
      <dgm:spPr/>
    </dgm:pt>
    <dgm:pt modelId="{79CA41A5-D452-46A5-BA3C-EB41A65943B2}" type="pres">
      <dgm:prSet presAssocID="{CF1E9FBC-E61E-4864-A78E-83EE28250D6A}" presName="parentLin" presStyleCnt="0"/>
      <dgm:spPr/>
    </dgm:pt>
    <dgm:pt modelId="{C6C9BE28-145F-4B04-93D8-98E5CE4E3D86}" type="pres">
      <dgm:prSet presAssocID="{CF1E9FBC-E61E-4864-A78E-83EE28250D6A}" presName="parentLeftMargin" presStyleLbl="node1" presStyleIdx="0" presStyleCnt="4"/>
      <dgm:spPr/>
      <dgm:t>
        <a:bodyPr/>
        <a:lstStyle/>
        <a:p>
          <a:endParaRPr lang="en-US"/>
        </a:p>
      </dgm:t>
    </dgm:pt>
    <dgm:pt modelId="{68EF5B30-57B1-4A5F-9D1B-2F632ADB504A}" type="pres">
      <dgm:prSet presAssocID="{CF1E9FBC-E61E-4864-A78E-83EE28250D6A}" presName="parentText" presStyleLbl="node1" presStyleIdx="1" presStyleCnt="4">
        <dgm:presLayoutVars>
          <dgm:chMax val="0"/>
          <dgm:bulletEnabled val="1"/>
        </dgm:presLayoutVars>
      </dgm:prSet>
      <dgm:spPr/>
      <dgm:t>
        <a:bodyPr/>
        <a:lstStyle/>
        <a:p>
          <a:endParaRPr lang="en-US"/>
        </a:p>
      </dgm:t>
    </dgm:pt>
    <dgm:pt modelId="{213418C4-7345-46E0-8D8E-E72F2581E75A}" type="pres">
      <dgm:prSet presAssocID="{CF1E9FBC-E61E-4864-A78E-83EE28250D6A}" presName="negativeSpace" presStyleCnt="0"/>
      <dgm:spPr/>
    </dgm:pt>
    <dgm:pt modelId="{04799F29-2223-4CE7-9075-60D9BACB9C11}" type="pres">
      <dgm:prSet presAssocID="{CF1E9FBC-E61E-4864-A78E-83EE28250D6A}" presName="childText" presStyleLbl="conFgAcc1" presStyleIdx="1" presStyleCnt="4">
        <dgm:presLayoutVars>
          <dgm:bulletEnabled val="1"/>
        </dgm:presLayoutVars>
      </dgm:prSet>
      <dgm:spPr/>
      <dgm:t>
        <a:bodyPr/>
        <a:lstStyle/>
        <a:p>
          <a:endParaRPr lang="en-US"/>
        </a:p>
      </dgm:t>
    </dgm:pt>
    <dgm:pt modelId="{2F9FEE3B-6B90-4200-9361-CFF3620AB436}" type="pres">
      <dgm:prSet presAssocID="{D735FCAD-9664-49E9-94B1-577FD69E5332}" presName="spaceBetweenRectangles" presStyleCnt="0"/>
      <dgm:spPr/>
    </dgm:pt>
    <dgm:pt modelId="{FCF5F922-65D2-40AE-BE6A-8FF01EA58B3B}" type="pres">
      <dgm:prSet presAssocID="{A5172356-56F0-4263-B3A7-08F8D2E5DBC4}" presName="parentLin" presStyleCnt="0"/>
      <dgm:spPr/>
    </dgm:pt>
    <dgm:pt modelId="{13E044E7-7A4D-4796-9615-2214503E13A6}" type="pres">
      <dgm:prSet presAssocID="{A5172356-56F0-4263-B3A7-08F8D2E5DBC4}" presName="parentLeftMargin" presStyleLbl="node1" presStyleIdx="1" presStyleCnt="4"/>
      <dgm:spPr/>
      <dgm:t>
        <a:bodyPr/>
        <a:lstStyle/>
        <a:p>
          <a:endParaRPr lang="en-US"/>
        </a:p>
      </dgm:t>
    </dgm:pt>
    <dgm:pt modelId="{A840093C-7916-46CF-BB35-A305A6DBEF8B}" type="pres">
      <dgm:prSet presAssocID="{A5172356-56F0-4263-B3A7-08F8D2E5DBC4}" presName="parentText" presStyleLbl="node1" presStyleIdx="2" presStyleCnt="4">
        <dgm:presLayoutVars>
          <dgm:chMax val="0"/>
          <dgm:bulletEnabled val="1"/>
        </dgm:presLayoutVars>
      </dgm:prSet>
      <dgm:spPr/>
      <dgm:t>
        <a:bodyPr/>
        <a:lstStyle/>
        <a:p>
          <a:endParaRPr lang="en-US"/>
        </a:p>
      </dgm:t>
    </dgm:pt>
    <dgm:pt modelId="{05960AF8-63B0-45D7-A38A-43E1B00DDECF}" type="pres">
      <dgm:prSet presAssocID="{A5172356-56F0-4263-B3A7-08F8D2E5DBC4}" presName="negativeSpace" presStyleCnt="0"/>
      <dgm:spPr/>
    </dgm:pt>
    <dgm:pt modelId="{1A5563CE-4F3E-4F63-BBD4-35F1C512B2C7}" type="pres">
      <dgm:prSet presAssocID="{A5172356-56F0-4263-B3A7-08F8D2E5DBC4}" presName="childText" presStyleLbl="conFgAcc1" presStyleIdx="2" presStyleCnt="4">
        <dgm:presLayoutVars>
          <dgm:bulletEnabled val="1"/>
        </dgm:presLayoutVars>
      </dgm:prSet>
      <dgm:spPr/>
      <dgm:t>
        <a:bodyPr/>
        <a:lstStyle/>
        <a:p>
          <a:endParaRPr lang="en-US"/>
        </a:p>
      </dgm:t>
    </dgm:pt>
    <dgm:pt modelId="{41BA5168-2FC8-4417-80E0-58A128CA228F}" type="pres">
      <dgm:prSet presAssocID="{82540F70-7CA1-4A14-A27C-35E850D28450}" presName="spaceBetweenRectangles" presStyleCnt="0"/>
      <dgm:spPr/>
    </dgm:pt>
    <dgm:pt modelId="{4D5C0A69-CE03-4CDB-B195-ADA01AB3EB99}" type="pres">
      <dgm:prSet presAssocID="{781BE36B-AADC-4B24-834B-0FB2CF8DCBEF}" presName="parentLin" presStyleCnt="0"/>
      <dgm:spPr/>
    </dgm:pt>
    <dgm:pt modelId="{DEDBFBE8-790A-45C7-94F7-2D02D4C74066}" type="pres">
      <dgm:prSet presAssocID="{781BE36B-AADC-4B24-834B-0FB2CF8DCBEF}" presName="parentLeftMargin" presStyleLbl="node1" presStyleIdx="2" presStyleCnt="4"/>
      <dgm:spPr/>
      <dgm:t>
        <a:bodyPr/>
        <a:lstStyle/>
        <a:p>
          <a:endParaRPr lang="en-US"/>
        </a:p>
      </dgm:t>
    </dgm:pt>
    <dgm:pt modelId="{6EDA3725-04A2-4FC9-8283-13D3C50CCEFE}" type="pres">
      <dgm:prSet presAssocID="{781BE36B-AADC-4B24-834B-0FB2CF8DCBEF}" presName="parentText" presStyleLbl="node1" presStyleIdx="3" presStyleCnt="4">
        <dgm:presLayoutVars>
          <dgm:chMax val="0"/>
          <dgm:bulletEnabled val="1"/>
        </dgm:presLayoutVars>
      </dgm:prSet>
      <dgm:spPr/>
      <dgm:t>
        <a:bodyPr/>
        <a:lstStyle/>
        <a:p>
          <a:endParaRPr lang="en-US"/>
        </a:p>
      </dgm:t>
    </dgm:pt>
    <dgm:pt modelId="{19C4A281-543A-43C3-8919-B4E4033D3B89}" type="pres">
      <dgm:prSet presAssocID="{781BE36B-AADC-4B24-834B-0FB2CF8DCBEF}" presName="negativeSpace" presStyleCnt="0"/>
      <dgm:spPr/>
    </dgm:pt>
    <dgm:pt modelId="{2CE58D8E-C49B-4FDE-8004-E0949DB9DFE4}" type="pres">
      <dgm:prSet presAssocID="{781BE36B-AADC-4B24-834B-0FB2CF8DCBEF}" presName="childText" presStyleLbl="conFgAcc1" presStyleIdx="3" presStyleCnt="4">
        <dgm:presLayoutVars>
          <dgm:bulletEnabled val="1"/>
        </dgm:presLayoutVars>
      </dgm:prSet>
      <dgm:spPr/>
      <dgm:t>
        <a:bodyPr/>
        <a:lstStyle/>
        <a:p>
          <a:endParaRPr lang="en-US"/>
        </a:p>
      </dgm:t>
    </dgm:pt>
  </dgm:ptLst>
  <dgm:cxnLst>
    <dgm:cxn modelId="{E3BBE9FD-A976-1B49-8396-76EB4D044575}" type="presOf" srcId="{BEB6EBA1-F114-4901-A13B-E8FCA025F852}" destId="{2CE58D8E-C49B-4FDE-8004-E0949DB9DFE4}" srcOrd="0" destOrd="0" presId="urn:microsoft.com/office/officeart/2005/8/layout/list1"/>
    <dgm:cxn modelId="{6E7CB017-9119-4B03-AAC7-C9E8EDA62A09}" srcId="{35876F7C-E241-41EF-9B9B-57321D7CECDB}" destId="{0937EA3F-F180-4E4A-A61C-82485C2DF7E1}" srcOrd="0" destOrd="0" parTransId="{72E00A95-27F6-41C1-8C5D-6C65204BB3C5}" sibTransId="{FAB9B14C-FAC9-46E2-A8D4-890897F29FAF}"/>
    <dgm:cxn modelId="{F9FB45A2-A309-8844-8E34-A8DA55D0EC2A}" type="presOf" srcId="{0937EA3F-F180-4E4A-A61C-82485C2DF7E1}" destId="{94FB6206-372C-425F-9829-D5D30F9CA07E}" srcOrd="1" destOrd="0" presId="urn:microsoft.com/office/officeart/2005/8/layout/list1"/>
    <dgm:cxn modelId="{8E57B91B-D0D8-4F25-A585-EB3FCB2D907B}" srcId="{35876F7C-E241-41EF-9B9B-57321D7CECDB}" destId="{781BE36B-AADC-4B24-834B-0FB2CF8DCBEF}" srcOrd="3" destOrd="0" parTransId="{6C531D8D-99D4-4AD5-8BD3-F48481A1D264}" sibTransId="{0C04F30F-763A-4A77-B947-CD91FF2A0CE5}"/>
    <dgm:cxn modelId="{46B8B8C4-8537-0041-9EED-17A2FEDD6F15}" type="presOf" srcId="{A5172356-56F0-4263-B3A7-08F8D2E5DBC4}" destId="{A840093C-7916-46CF-BB35-A305A6DBEF8B}" srcOrd="1" destOrd="0" presId="urn:microsoft.com/office/officeart/2005/8/layout/list1"/>
    <dgm:cxn modelId="{FBFEE7B0-3C39-484A-8DA4-C853250D1B72}" type="presOf" srcId="{3E4EAAEA-2E0C-46DE-B4FA-3BEF73B617D9}" destId="{1A5563CE-4F3E-4F63-BBD4-35F1C512B2C7}" srcOrd="0" destOrd="0" presId="urn:microsoft.com/office/officeart/2005/8/layout/list1"/>
    <dgm:cxn modelId="{6992EB86-8167-A340-851D-9A905CE44583}" type="presOf" srcId="{A5172356-56F0-4263-B3A7-08F8D2E5DBC4}" destId="{13E044E7-7A4D-4796-9615-2214503E13A6}" srcOrd="0" destOrd="0" presId="urn:microsoft.com/office/officeart/2005/8/layout/list1"/>
    <dgm:cxn modelId="{0FE039D1-6070-0545-AFC1-4B909E9C2E62}" type="presOf" srcId="{35876F7C-E241-41EF-9B9B-57321D7CECDB}" destId="{ED51FC07-6CC9-4290-A56B-6422F1B8682A}" srcOrd="0" destOrd="0" presId="urn:microsoft.com/office/officeart/2005/8/layout/list1"/>
    <dgm:cxn modelId="{D20E1A15-D063-4155-8E93-9195E58CBAC9}" srcId="{35876F7C-E241-41EF-9B9B-57321D7CECDB}" destId="{A5172356-56F0-4263-B3A7-08F8D2E5DBC4}" srcOrd="2" destOrd="0" parTransId="{2DE9E5FD-C3D4-45A4-90E7-26E4F916A864}" sibTransId="{82540F70-7CA1-4A14-A27C-35E850D28450}"/>
    <dgm:cxn modelId="{3208F8C8-1E57-C74B-80AC-1DE21B09484E}" type="presOf" srcId="{781BE36B-AADC-4B24-834B-0FB2CF8DCBEF}" destId="{6EDA3725-04A2-4FC9-8283-13D3C50CCEFE}" srcOrd="1" destOrd="0" presId="urn:microsoft.com/office/officeart/2005/8/layout/list1"/>
    <dgm:cxn modelId="{856A73F5-BA30-4AB3-9E3F-6891C43F4EA1}" srcId="{35876F7C-E241-41EF-9B9B-57321D7CECDB}" destId="{CF1E9FBC-E61E-4864-A78E-83EE28250D6A}" srcOrd="1" destOrd="0" parTransId="{8B1B7235-990B-4F53-94F0-72B3BB6F8B4A}" sibTransId="{D735FCAD-9664-49E9-94B1-577FD69E5332}"/>
    <dgm:cxn modelId="{F5C87CFC-4E66-441E-85A0-E13DA0EFE2A3}" srcId="{781BE36B-AADC-4B24-834B-0FB2CF8DCBEF}" destId="{164AAB2F-D41A-4F06-9218-FF2D004DD39F}" srcOrd="1" destOrd="0" parTransId="{2D79F28F-7EAD-403F-B751-FF8E3A4E5F80}" sibTransId="{F9474BB1-30D9-4FEB-B450-11D4CD383765}"/>
    <dgm:cxn modelId="{23D8A87E-44B6-6443-B21A-DFC4BD211A20}" type="presOf" srcId="{CF1E9FBC-E61E-4864-A78E-83EE28250D6A}" destId="{68EF5B30-57B1-4A5F-9D1B-2F632ADB504A}" srcOrd="1" destOrd="0" presId="urn:microsoft.com/office/officeart/2005/8/layout/list1"/>
    <dgm:cxn modelId="{3A34C370-07A3-4183-B37A-3184FB49CB1F}" srcId="{A5172356-56F0-4263-B3A7-08F8D2E5DBC4}" destId="{A596B207-0522-4ADA-A9E3-7EF89B4825A0}" srcOrd="1" destOrd="0" parTransId="{99934F61-AAE9-405D-B0F6-76DA81F27FCC}" sibTransId="{BD114494-21FD-4F03-B9B9-E909F1E5C071}"/>
    <dgm:cxn modelId="{851F00EA-F60C-4FEB-BDEB-350CE720FAA9}" srcId="{CF1E9FBC-E61E-4864-A78E-83EE28250D6A}" destId="{1A87584A-77BB-4D3C-BAB7-A2DD64CDD0DC}" srcOrd="1" destOrd="0" parTransId="{47398738-6D15-4A9A-89A2-A229EC47C997}" sibTransId="{E4ED12E3-4A5C-4820-B7A4-E2B16A78C24B}"/>
    <dgm:cxn modelId="{88B198BF-0540-F346-8E43-6AEC31D23B81}" type="presOf" srcId="{076FAF60-C9A8-409E-B575-30262A011165}" destId="{04799F29-2223-4CE7-9075-60D9BACB9C11}" srcOrd="0" destOrd="0" presId="urn:microsoft.com/office/officeart/2005/8/layout/list1"/>
    <dgm:cxn modelId="{5CA70EBC-E0A3-A947-95C5-521705E242F6}" type="presOf" srcId="{781BE36B-AADC-4B24-834B-0FB2CF8DCBEF}" destId="{DEDBFBE8-790A-45C7-94F7-2D02D4C74066}" srcOrd="0" destOrd="0" presId="urn:microsoft.com/office/officeart/2005/8/layout/list1"/>
    <dgm:cxn modelId="{89FF61D1-A7E9-45A3-BAD5-9E8AC46C5003}" srcId="{CF1E9FBC-E61E-4864-A78E-83EE28250D6A}" destId="{076FAF60-C9A8-409E-B575-30262A011165}" srcOrd="0" destOrd="0" parTransId="{EF8F5DC3-2707-4B08-B792-11FEA7979169}" sibTransId="{DB9574D7-B47E-44FD-9360-FBAECCE33553}"/>
    <dgm:cxn modelId="{BAE46533-0D9B-4ED7-A132-97B901ED0AD4}" srcId="{781BE36B-AADC-4B24-834B-0FB2CF8DCBEF}" destId="{BEB6EBA1-F114-4901-A13B-E8FCA025F852}" srcOrd="0" destOrd="0" parTransId="{276ADC36-6201-48F4-B99F-7913A0512864}" sibTransId="{5CF0CBD5-20FA-451D-8C82-7B8FCBCFD729}"/>
    <dgm:cxn modelId="{F95C8076-B31C-A144-ADED-BF6C633C7D80}" type="presOf" srcId="{A596B207-0522-4ADA-A9E3-7EF89B4825A0}" destId="{1A5563CE-4F3E-4F63-BBD4-35F1C512B2C7}" srcOrd="0" destOrd="1" presId="urn:microsoft.com/office/officeart/2005/8/layout/list1"/>
    <dgm:cxn modelId="{EFFED0BA-1876-B742-8F34-787FF9AFDA91}" type="presOf" srcId="{CF1E9FBC-E61E-4864-A78E-83EE28250D6A}" destId="{C6C9BE28-145F-4B04-93D8-98E5CE4E3D86}" srcOrd="0" destOrd="0" presId="urn:microsoft.com/office/officeart/2005/8/layout/list1"/>
    <dgm:cxn modelId="{CC3B68AD-C697-3549-8EB7-0F3C9C319288}" type="presOf" srcId="{5C3B5A1D-62FD-44EE-959E-C4286B76AB69}" destId="{A659F99F-B4F5-4C58-A467-AD73CAE6EC61}" srcOrd="0" destOrd="0" presId="urn:microsoft.com/office/officeart/2005/8/layout/list1"/>
    <dgm:cxn modelId="{70C1A6F1-1C37-4859-BCCC-97434C26E1BA}" srcId="{0937EA3F-F180-4E4A-A61C-82485C2DF7E1}" destId="{5C3B5A1D-62FD-44EE-959E-C4286B76AB69}" srcOrd="0" destOrd="0" parTransId="{BC43ADA6-FB32-4FEF-AA85-7C294B8CB060}" sibTransId="{7F244656-2FE7-4007-81B3-4C3338C4CEA3}"/>
    <dgm:cxn modelId="{45A0ECB7-7414-8B45-B78B-A277F8DE051F}" type="presOf" srcId="{0937EA3F-F180-4E4A-A61C-82485C2DF7E1}" destId="{54D29B3C-133A-4CBB-820E-3EE75E0EF89A}" srcOrd="0" destOrd="0" presId="urn:microsoft.com/office/officeart/2005/8/layout/list1"/>
    <dgm:cxn modelId="{D815515C-341A-4E9A-9611-0370D6336FF5}" srcId="{A5172356-56F0-4263-B3A7-08F8D2E5DBC4}" destId="{3E4EAAEA-2E0C-46DE-B4FA-3BEF73B617D9}" srcOrd="0" destOrd="0" parTransId="{9EB4B81D-D038-4345-B636-720F97410527}" sibTransId="{EF2082B3-305D-4135-AB3D-632355FB77D0}"/>
    <dgm:cxn modelId="{C40B9F3B-8900-0240-8B11-8AB976E27E9C}" type="presOf" srcId="{1A87584A-77BB-4D3C-BAB7-A2DD64CDD0DC}" destId="{04799F29-2223-4CE7-9075-60D9BACB9C11}" srcOrd="0" destOrd="1" presId="urn:microsoft.com/office/officeart/2005/8/layout/list1"/>
    <dgm:cxn modelId="{049A6589-919D-7C4C-ADFE-C3F45B9E3817}" type="presOf" srcId="{164AAB2F-D41A-4F06-9218-FF2D004DD39F}" destId="{2CE58D8E-C49B-4FDE-8004-E0949DB9DFE4}" srcOrd="0" destOrd="1" presId="urn:microsoft.com/office/officeart/2005/8/layout/list1"/>
    <dgm:cxn modelId="{E504719D-5035-F340-B778-859F018D04C9}" type="presParOf" srcId="{ED51FC07-6CC9-4290-A56B-6422F1B8682A}" destId="{29F70B5B-ADB8-47ED-A541-EA75EBA4279B}" srcOrd="0" destOrd="0" presId="urn:microsoft.com/office/officeart/2005/8/layout/list1"/>
    <dgm:cxn modelId="{31AFBCF2-9F97-0E4C-84D1-0E5D0B082E7E}" type="presParOf" srcId="{29F70B5B-ADB8-47ED-A541-EA75EBA4279B}" destId="{54D29B3C-133A-4CBB-820E-3EE75E0EF89A}" srcOrd="0" destOrd="0" presId="urn:microsoft.com/office/officeart/2005/8/layout/list1"/>
    <dgm:cxn modelId="{B3D17459-CF05-0C40-8633-42C672CE55A6}" type="presParOf" srcId="{29F70B5B-ADB8-47ED-A541-EA75EBA4279B}" destId="{94FB6206-372C-425F-9829-D5D30F9CA07E}" srcOrd="1" destOrd="0" presId="urn:microsoft.com/office/officeart/2005/8/layout/list1"/>
    <dgm:cxn modelId="{17234781-1937-E442-92E9-E816D2A5CF22}" type="presParOf" srcId="{ED51FC07-6CC9-4290-A56B-6422F1B8682A}" destId="{3FC6DDA2-CAC5-4781-9255-24EDA28F1246}" srcOrd="1" destOrd="0" presId="urn:microsoft.com/office/officeart/2005/8/layout/list1"/>
    <dgm:cxn modelId="{B7E703B1-144E-0A4A-8AB6-23B63817BAB4}" type="presParOf" srcId="{ED51FC07-6CC9-4290-A56B-6422F1B8682A}" destId="{A659F99F-B4F5-4C58-A467-AD73CAE6EC61}" srcOrd="2" destOrd="0" presId="urn:microsoft.com/office/officeart/2005/8/layout/list1"/>
    <dgm:cxn modelId="{F9B07F21-BC9B-AB49-8A15-20583ACF8E8F}" type="presParOf" srcId="{ED51FC07-6CC9-4290-A56B-6422F1B8682A}" destId="{3F0B98B2-4ABA-41B2-A9C3-1CFC48CF4FB8}" srcOrd="3" destOrd="0" presId="urn:microsoft.com/office/officeart/2005/8/layout/list1"/>
    <dgm:cxn modelId="{B3B4631B-94D7-1D4B-9D56-3E87ED92DF18}" type="presParOf" srcId="{ED51FC07-6CC9-4290-A56B-6422F1B8682A}" destId="{79CA41A5-D452-46A5-BA3C-EB41A65943B2}" srcOrd="4" destOrd="0" presId="urn:microsoft.com/office/officeart/2005/8/layout/list1"/>
    <dgm:cxn modelId="{128C6B64-CF87-D445-955E-C2AA5E5A6AE8}" type="presParOf" srcId="{79CA41A5-D452-46A5-BA3C-EB41A65943B2}" destId="{C6C9BE28-145F-4B04-93D8-98E5CE4E3D86}" srcOrd="0" destOrd="0" presId="urn:microsoft.com/office/officeart/2005/8/layout/list1"/>
    <dgm:cxn modelId="{4BC6BC46-9DAD-1B44-BCF3-2967967D237E}" type="presParOf" srcId="{79CA41A5-D452-46A5-BA3C-EB41A65943B2}" destId="{68EF5B30-57B1-4A5F-9D1B-2F632ADB504A}" srcOrd="1" destOrd="0" presId="urn:microsoft.com/office/officeart/2005/8/layout/list1"/>
    <dgm:cxn modelId="{A5EA6549-02BB-6545-82AD-BB42FFB20E2B}" type="presParOf" srcId="{ED51FC07-6CC9-4290-A56B-6422F1B8682A}" destId="{213418C4-7345-46E0-8D8E-E72F2581E75A}" srcOrd="5" destOrd="0" presId="urn:microsoft.com/office/officeart/2005/8/layout/list1"/>
    <dgm:cxn modelId="{A2BA9B4C-BD65-4A4D-9CC8-4F2F3A7A98A8}" type="presParOf" srcId="{ED51FC07-6CC9-4290-A56B-6422F1B8682A}" destId="{04799F29-2223-4CE7-9075-60D9BACB9C11}" srcOrd="6" destOrd="0" presId="urn:microsoft.com/office/officeart/2005/8/layout/list1"/>
    <dgm:cxn modelId="{D705CC59-79C0-9748-8EE1-D0AD08D932D6}" type="presParOf" srcId="{ED51FC07-6CC9-4290-A56B-6422F1B8682A}" destId="{2F9FEE3B-6B90-4200-9361-CFF3620AB436}" srcOrd="7" destOrd="0" presId="urn:microsoft.com/office/officeart/2005/8/layout/list1"/>
    <dgm:cxn modelId="{C42D8769-C5E7-7947-BEE2-0A84A5EC3873}" type="presParOf" srcId="{ED51FC07-6CC9-4290-A56B-6422F1B8682A}" destId="{FCF5F922-65D2-40AE-BE6A-8FF01EA58B3B}" srcOrd="8" destOrd="0" presId="urn:microsoft.com/office/officeart/2005/8/layout/list1"/>
    <dgm:cxn modelId="{00F4F8D9-F3F4-6642-BF97-68124E7B9F72}" type="presParOf" srcId="{FCF5F922-65D2-40AE-BE6A-8FF01EA58B3B}" destId="{13E044E7-7A4D-4796-9615-2214503E13A6}" srcOrd="0" destOrd="0" presId="urn:microsoft.com/office/officeart/2005/8/layout/list1"/>
    <dgm:cxn modelId="{0FC6355B-8A45-7342-9986-CC33E70F0DF6}" type="presParOf" srcId="{FCF5F922-65D2-40AE-BE6A-8FF01EA58B3B}" destId="{A840093C-7916-46CF-BB35-A305A6DBEF8B}" srcOrd="1" destOrd="0" presId="urn:microsoft.com/office/officeart/2005/8/layout/list1"/>
    <dgm:cxn modelId="{057AC46B-AF49-FA4D-8A72-7AF3DA8F8DD9}" type="presParOf" srcId="{ED51FC07-6CC9-4290-A56B-6422F1B8682A}" destId="{05960AF8-63B0-45D7-A38A-43E1B00DDECF}" srcOrd="9" destOrd="0" presId="urn:microsoft.com/office/officeart/2005/8/layout/list1"/>
    <dgm:cxn modelId="{614AB651-7AE0-8C48-87A4-2EC6F71995FD}" type="presParOf" srcId="{ED51FC07-6CC9-4290-A56B-6422F1B8682A}" destId="{1A5563CE-4F3E-4F63-BBD4-35F1C512B2C7}" srcOrd="10" destOrd="0" presId="urn:microsoft.com/office/officeart/2005/8/layout/list1"/>
    <dgm:cxn modelId="{653BB0A5-0631-264D-B7AA-3AFFECBD4092}" type="presParOf" srcId="{ED51FC07-6CC9-4290-A56B-6422F1B8682A}" destId="{41BA5168-2FC8-4417-80E0-58A128CA228F}" srcOrd="11" destOrd="0" presId="urn:microsoft.com/office/officeart/2005/8/layout/list1"/>
    <dgm:cxn modelId="{0CA3599A-4866-F74C-82A8-C2B782685DDF}" type="presParOf" srcId="{ED51FC07-6CC9-4290-A56B-6422F1B8682A}" destId="{4D5C0A69-CE03-4CDB-B195-ADA01AB3EB99}" srcOrd="12" destOrd="0" presId="urn:microsoft.com/office/officeart/2005/8/layout/list1"/>
    <dgm:cxn modelId="{3CADC4CC-9051-BC40-A299-DDF6FEE04C05}" type="presParOf" srcId="{4D5C0A69-CE03-4CDB-B195-ADA01AB3EB99}" destId="{DEDBFBE8-790A-45C7-94F7-2D02D4C74066}" srcOrd="0" destOrd="0" presId="urn:microsoft.com/office/officeart/2005/8/layout/list1"/>
    <dgm:cxn modelId="{1565F905-238B-9248-9AB1-2DCCB84F44BB}" type="presParOf" srcId="{4D5C0A69-CE03-4CDB-B195-ADA01AB3EB99}" destId="{6EDA3725-04A2-4FC9-8283-13D3C50CCEFE}" srcOrd="1" destOrd="0" presId="urn:microsoft.com/office/officeart/2005/8/layout/list1"/>
    <dgm:cxn modelId="{BC89D360-91EB-4045-A814-0715B9C4451C}" type="presParOf" srcId="{ED51FC07-6CC9-4290-A56B-6422F1B8682A}" destId="{19C4A281-543A-43C3-8919-B4E4033D3B89}" srcOrd="13" destOrd="0" presId="urn:microsoft.com/office/officeart/2005/8/layout/list1"/>
    <dgm:cxn modelId="{3DD11ACF-2B9D-DD4C-8513-1A87C61D5C81}" type="presParOf" srcId="{ED51FC07-6CC9-4290-A56B-6422F1B8682A}" destId="{2CE58D8E-C49B-4FDE-8004-E0949DB9DFE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1B02772-C1F9-44A8-B489-9FD1459DFC1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56C3245A-F7FC-4B67-9169-B1F558B84EAA}">
      <dgm:prSet phldrT="[Text]"/>
      <dgm:spPr>
        <a:solidFill>
          <a:schemeClr val="accent2"/>
        </a:solidFill>
      </dgm:spPr>
      <dgm:t>
        <a:bodyPr/>
        <a:lstStyle/>
        <a:p>
          <a:r>
            <a:rPr lang="en-US" dirty="0" smtClean="0"/>
            <a:t>HTTP is a “stateless” protocol</a:t>
          </a:r>
          <a:endParaRPr lang="en-US" dirty="0"/>
        </a:p>
      </dgm:t>
    </dgm:pt>
    <dgm:pt modelId="{BD4D8590-9BE4-48C0-986F-B4680D03DE57}" type="parTrans" cxnId="{BEA1A8FD-DCD7-4F92-AD6B-3474245A1831}">
      <dgm:prSet/>
      <dgm:spPr/>
      <dgm:t>
        <a:bodyPr/>
        <a:lstStyle/>
        <a:p>
          <a:endParaRPr lang="en-US"/>
        </a:p>
      </dgm:t>
    </dgm:pt>
    <dgm:pt modelId="{3B5E5F56-615A-4BE2-9604-A0A8E018FC73}" type="sibTrans" cxnId="{BEA1A8FD-DCD7-4F92-AD6B-3474245A1831}">
      <dgm:prSet/>
      <dgm:spPr/>
      <dgm:t>
        <a:bodyPr/>
        <a:lstStyle/>
        <a:p>
          <a:endParaRPr lang="en-US"/>
        </a:p>
      </dgm:t>
    </dgm:pt>
    <dgm:pt modelId="{31E58432-AF4D-4379-9488-DF87DFE6E298}">
      <dgm:prSet/>
      <dgm:spPr/>
      <dgm:t>
        <a:bodyPr/>
        <a:lstStyle/>
        <a:p>
          <a:r>
            <a:rPr lang="en-US" dirty="0" smtClean="0"/>
            <a:t>Means credentials have to go with every request</a:t>
          </a:r>
        </a:p>
      </dgm:t>
    </dgm:pt>
    <dgm:pt modelId="{6AC3BD83-0619-4726-8AB4-13FD1CAA0A0B}" type="parTrans" cxnId="{8B2DCE92-DEC2-4109-A741-C00B3E73F8D4}">
      <dgm:prSet/>
      <dgm:spPr/>
      <dgm:t>
        <a:bodyPr/>
        <a:lstStyle/>
        <a:p>
          <a:endParaRPr lang="en-US"/>
        </a:p>
      </dgm:t>
    </dgm:pt>
    <dgm:pt modelId="{31EFB07F-8AB0-4491-A503-6D598D6A726C}" type="sibTrans" cxnId="{8B2DCE92-DEC2-4109-A741-C00B3E73F8D4}">
      <dgm:prSet/>
      <dgm:spPr/>
      <dgm:t>
        <a:bodyPr/>
        <a:lstStyle/>
        <a:p>
          <a:endParaRPr lang="en-US"/>
        </a:p>
      </dgm:t>
    </dgm:pt>
    <dgm:pt modelId="{E5D103ED-8098-4449-ACE9-B58956D89202}">
      <dgm:prSet/>
      <dgm:spPr/>
      <dgm:t>
        <a:bodyPr/>
        <a:lstStyle/>
        <a:p>
          <a:r>
            <a:rPr lang="en-US" dirty="0" smtClean="0"/>
            <a:t>Should use SSL for everything requiring authentication</a:t>
          </a:r>
        </a:p>
      </dgm:t>
    </dgm:pt>
    <dgm:pt modelId="{907440AD-3643-4959-A4FC-8FF25C1EE033}" type="parTrans" cxnId="{DB89ED16-E506-4192-9853-168F18B92760}">
      <dgm:prSet/>
      <dgm:spPr/>
      <dgm:t>
        <a:bodyPr/>
        <a:lstStyle/>
        <a:p>
          <a:endParaRPr lang="en-US"/>
        </a:p>
      </dgm:t>
    </dgm:pt>
    <dgm:pt modelId="{9E366A32-918A-4B78-B2B2-D7197D7AA90E}" type="sibTrans" cxnId="{DB89ED16-E506-4192-9853-168F18B92760}">
      <dgm:prSet/>
      <dgm:spPr/>
      <dgm:t>
        <a:bodyPr/>
        <a:lstStyle/>
        <a:p>
          <a:endParaRPr lang="en-US"/>
        </a:p>
      </dgm:t>
    </dgm:pt>
    <dgm:pt modelId="{C0A12C04-1EDF-4589-8501-B1F7C02004CA}">
      <dgm:prSet/>
      <dgm:spPr>
        <a:solidFill>
          <a:schemeClr val="accent2"/>
        </a:solidFill>
      </dgm:spPr>
      <dgm:t>
        <a:bodyPr/>
        <a:lstStyle/>
        <a:p>
          <a:r>
            <a:rPr lang="en-US" dirty="0" smtClean="0"/>
            <a:t>Session management flaws</a:t>
          </a:r>
        </a:p>
      </dgm:t>
    </dgm:pt>
    <dgm:pt modelId="{73F8DB4D-C0F4-4CED-8D45-49E6FD1C11D9}" type="parTrans" cxnId="{3EB78B10-175B-4E30-B794-0DEC3ABC4592}">
      <dgm:prSet/>
      <dgm:spPr/>
      <dgm:t>
        <a:bodyPr/>
        <a:lstStyle/>
        <a:p>
          <a:endParaRPr lang="en-US"/>
        </a:p>
      </dgm:t>
    </dgm:pt>
    <dgm:pt modelId="{8DD5420F-616F-4357-BAD3-516300933622}" type="sibTrans" cxnId="{3EB78B10-175B-4E30-B794-0DEC3ABC4592}">
      <dgm:prSet/>
      <dgm:spPr/>
      <dgm:t>
        <a:bodyPr/>
        <a:lstStyle/>
        <a:p>
          <a:endParaRPr lang="en-US"/>
        </a:p>
      </dgm:t>
    </dgm:pt>
    <dgm:pt modelId="{10AA106A-7FE5-4915-9959-8FAFF64FF3E2}">
      <dgm:prSet/>
      <dgm:spPr/>
      <dgm:t>
        <a:bodyPr/>
        <a:lstStyle/>
        <a:p>
          <a:r>
            <a:rPr lang="en-US" dirty="0" smtClean="0"/>
            <a:t>SESSION ID used to track state since HTTP doesn’t</a:t>
          </a:r>
        </a:p>
      </dgm:t>
    </dgm:pt>
    <dgm:pt modelId="{5147A317-7190-4219-A6DD-39457C11F080}" type="parTrans" cxnId="{5D736985-3C9E-49CF-9BF9-26FC80CB24B8}">
      <dgm:prSet/>
      <dgm:spPr/>
      <dgm:t>
        <a:bodyPr/>
        <a:lstStyle/>
        <a:p>
          <a:endParaRPr lang="en-US"/>
        </a:p>
      </dgm:t>
    </dgm:pt>
    <dgm:pt modelId="{BC80ED85-3971-4D12-85D2-01F6EF8C0230}" type="sibTrans" cxnId="{5D736985-3C9E-49CF-9BF9-26FC80CB24B8}">
      <dgm:prSet/>
      <dgm:spPr/>
      <dgm:t>
        <a:bodyPr/>
        <a:lstStyle/>
        <a:p>
          <a:endParaRPr lang="en-US"/>
        </a:p>
      </dgm:t>
    </dgm:pt>
    <dgm:pt modelId="{2FA114C9-A0A7-4D02-9F90-AD905C9C068C}">
      <dgm:prSet/>
      <dgm:spPr/>
      <dgm:t>
        <a:bodyPr/>
        <a:lstStyle/>
        <a:p>
          <a:r>
            <a:rPr lang="en-US" dirty="0" smtClean="0"/>
            <a:t>and it is just as good as credentials to an attacker</a:t>
          </a:r>
        </a:p>
      </dgm:t>
    </dgm:pt>
    <dgm:pt modelId="{3AAC84C2-1B16-40C3-9B85-A5C8DB654FDB}" type="parTrans" cxnId="{BEE54A4A-06A3-47D3-B167-A4F6847297F5}">
      <dgm:prSet/>
      <dgm:spPr/>
      <dgm:t>
        <a:bodyPr/>
        <a:lstStyle/>
        <a:p>
          <a:endParaRPr lang="en-US"/>
        </a:p>
      </dgm:t>
    </dgm:pt>
    <dgm:pt modelId="{FB9510F9-E2A5-463F-91B9-C48DF04921C3}" type="sibTrans" cxnId="{BEE54A4A-06A3-47D3-B167-A4F6847297F5}">
      <dgm:prSet/>
      <dgm:spPr/>
      <dgm:t>
        <a:bodyPr/>
        <a:lstStyle/>
        <a:p>
          <a:endParaRPr lang="en-US"/>
        </a:p>
      </dgm:t>
    </dgm:pt>
    <dgm:pt modelId="{601855A8-2317-4205-AA03-7B1AD2E6002D}">
      <dgm:prSet/>
      <dgm:spPr/>
      <dgm:t>
        <a:bodyPr/>
        <a:lstStyle/>
        <a:p>
          <a:r>
            <a:rPr lang="en-US" dirty="0" smtClean="0"/>
            <a:t>SESSION ID is typically exposed on the network, in browser, in logs, …</a:t>
          </a:r>
        </a:p>
      </dgm:t>
    </dgm:pt>
    <dgm:pt modelId="{F483579F-326E-4BFC-BE5B-D5CA7F7E6188}" type="parTrans" cxnId="{FB6AA3D9-F619-46CA-92FB-231B0D880CDE}">
      <dgm:prSet/>
      <dgm:spPr/>
      <dgm:t>
        <a:bodyPr/>
        <a:lstStyle/>
        <a:p>
          <a:endParaRPr lang="en-US"/>
        </a:p>
      </dgm:t>
    </dgm:pt>
    <dgm:pt modelId="{A85D688D-AF64-4146-8B1B-247D18FCB2EB}" type="sibTrans" cxnId="{FB6AA3D9-F619-46CA-92FB-231B0D880CDE}">
      <dgm:prSet/>
      <dgm:spPr/>
      <dgm:t>
        <a:bodyPr/>
        <a:lstStyle/>
        <a:p>
          <a:endParaRPr lang="en-US"/>
        </a:p>
      </dgm:t>
    </dgm:pt>
    <dgm:pt modelId="{79705BC9-8141-4398-89EA-D2F118E20FA4}">
      <dgm:prSet/>
      <dgm:spPr>
        <a:solidFill>
          <a:schemeClr val="accent2"/>
        </a:solidFill>
      </dgm:spPr>
      <dgm:t>
        <a:bodyPr/>
        <a:lstStyle/>
        <a:p>
          <a:r>
            <a:rPr lang="en-US" dirty="0" smtClean="0"/>
            <a:t>Beware the side-doors</a:t>
          </a:r>
        </a:p>
      </dgm:t>
    </dgm:pt>
    <dgm:pt modelId="{DC66E526-29F0-4C36-9940-F57DC8AB6138}" type="parTrans" cxnId="{6F0D3182-FF60-4DF2-AA24-DB73C877289C}">
      <dgm:prSet/>
      <dgm:spPr/>
      <dgm:t>
        <a:bodyPr/>
        <a:lstStyle/>
        <a:p>
          <a:endParaRPr lang="en-US"/>
        </a:p>
      </dgm:t>
    </dgm:pt>
    <dgm:pt modelId="{09A57284-F280-48E7-8641-097582AF8170}" type="sibTrans" cxnId="{6F0D3182-FF60-4DF2-AA24-DB73C877289C}">
      <dgm:prSet/>
      <dgm:spPr/>
      <dgm:t>
        <a:bodyPr/>
        <a:lstStyle/>
        <a:p>
          <a:endParaRPr lang="en-US"/>
        </a:p>
      </dgm:t>
    </dgm:pt>
    <dgm:pt modelId="{CA5259F6-C069-4A8A-904B-9F0388B2046E}">
      <dgm:prSet/>
      <dgm:spPr/>
      <dgm:t>
        <a:bodyPr/>
        <a:lstStyle/>
        <a:p>
          <a:r>
            <a:rPr lang="en-US" dirty="0" smtClean="0"/>
            <a:t>Change my password, remember my password, forgot my password, secret question, logout, email address, etc…</a:t>
          </a:r>
        </a:p>
      </dgm:t>
    </dgm:pt>
    <dgm:pt modelId="{A535B507-70DB-4A32-883A-4DA42CF7723F}" type="parTrans" cxnId="{4D994555-3CB1-4DBE-89A0-8BDAF12794A0}">
      <dgm:prSet/>
      <dgm:spPr/>
      <dgm:t>
        <a:bodyPr/>
        <a:lstStyle/>
        <a:p>
          <a:endParaRPr lang="en-US"/>
        </a:p>
      </dgm:t>
    </dgm:pt>
    <dgm:pt modelId="{0B53BF5F-4935-4C23-A44B-8BBE3094DA27}" type="sibTrans" cxnId="{4D994555-3CB1-4DBE-89A0-8BDAF12794A0}">
      <dgm:prSet/>
      <dgm:spPr/>
      <dgm:t>
        <a:bodyPr/>
        <a:lstStyle/>
        <a:p>
          <a:endParaRPr lang="en-US"/>
        </a:p>
      </dgm:t>
    </dgm:pt>
    <dgm:pt modelId="{D4846FEF-9F4E-4614-9B1C-23F32B459DAF}">
      <dgm:prSet/>
      <dgm:spPr>
        <a:solidFill>
          <a:schemeClr val="accent2"/>
        </a:solidFill>
      </dgm:spPr>
      <dgm:t>
        <a:bodyPr/>
        <a:lstStyle/>
        <a:p>
          <a:r>
            <a:rPr lang="en-US" dirty="0" smtClean="0"/>
            <a:t>Typical Impact</a:t>
          </a:r>
        </a:p>
      </dgm:t>
    </dgm:pt>
    <dgm:pt modelId="{08EBB0A7-4114-418F-B76D-7C9B2B74C812}" type="parTrans" cxnId="{6E090D14-B252-4315-A8C2-6D8549BA2AD8}">
      <dgm:prSet/>
      <dgm:spPr/>
      <dgm:t>
        <a:bodyPr/>
        <a:lstStyle/>
        <a:p>
          <a:endParaRPr lang="en-US"/>
        </a:p>
      </dgm:t>
    </dgm:pt>
    <dgm:pt modelId="{8B61F45B-1D4F-4B60-9FAF-5C244D578CB1}" type="sibTrans" cxnId="{6E090D14-B252-4315-A8C2-6D8549BA2AD8}">
      <dgm:prSet/>
      <dgm:spPr/>
      <dgm:t>
        <a:bodyPr/>
        <a:lstStyle/>
        <a:p>
          <a:endParaRPr lang="en-US"/>
        </a:p>
      </dgm:t>
    </dgm:pt>
    <dgm:pt modelId="{6D06630E-F1D8-4CA9-9B62-196164569B77}">
      <dgm:prSet/>
      <dgm:spPr/>
      <dgm:t>
        <a:bodyPr/>
        <a:lstStyle/>
        <a:p>
          <a:r>
            <a:rPr lang="en-US" dirty="0" smtClean="0"/>
            <a:t>User accounts compromised or user sessions hijacked</a:t>
          </a:r>
        </a:p>
      </dgm:t>
    </dgm:pt>
    <dgm:pt modelId="{C98D4CD8-3D4F-493D-9F8A-D2F5934633F4}" type="parTrans" cxnId="{07D1455B-F6F7-440F-AC2C-254F4C7C0EFB}">
      <dgm:prSet/>
      <dgm:spPr/>
      <dgm:t>
        <a:bodyPr/>
        <a:lstStyle/>
        <a:p>
          <a:endParaRPr lang="en-US"/>
        </a:p>
      </dgm:t>
    </dgm:pt>
    <dgm:pt modelId="{97C88BB9-9969-4675-8A48-60F1A58D77DB}" type="sibTrans" cxnId="{07D1455B-F6F7-440F-AC2C-254F4C7C0EFB}">
      <dgm:prSet/>
      <dgm:spPr/>
      <dgm:t>
        <a:bodyPr/>
        <a:lstStyle/>
        <a:p>
          <a:endParaRPr lang="en-US"/>
        </a:p>
      </dgm:t>
    </dgm:pt>
    <dgm:pt modelId="{714788CD-6576-4C9B-82FB-EFD6C574436E}" type="pres">
      <dgm:prSet presAssocID="{21B02772-C1F9-44A8-B489-9FD1459DFC1E}" presName="linear" presStyleCnt="0">
        <dgm:presLayoutVars>
          <dgm:dir/>
          <dgm:animLvl val="lvl"/>
          <dgm:resizeHandles val="exact"/>
        </dgm:presLayoutVars>
      </dgm:prSet>
      <dgm:spPr/>
      <dgm:t>
        <a:bodyPr/>
        <a:lstStyle/>
        <a:p>
          <a:endParaRPr lang="en-US"/>
        </a:p>
      </dgm:t>
    </dgm:pt>
    <dgm:pt modelId="{47B6FDC5-8854-4AF1-8906-428F480A15EC}" type="pres">
      <dgm:prSet presAssocID="{56C3245A-F7FC-4B67-9169-B1F558B84EAA}" presName="parentLin" presStyleCnt="0"/>
      <dgm:spPr/>
    </dgm:pt>
    <dgm:pt modelId="{08D47650-5F53-4D4E-A842-CD34971A5CC9}" type="pres">
      <dgm:prSet presAssocID="{56C3245A-F7FC-4B67-9169-B1F558B84EAA}" presName="parentLeftMargin" presStyleLbl="node1" presStyleIdx="0" presStyleCnt="4"/>
      <dgm:spPr/>
      <dgm:t>
        <a:bodyPr/>
        <a:lstStyle/>
        <a:p>
          <a:endParaRPr lang="en-US"/>
        </a:p>
      </dgm:t>
    </dgm:pt>
    <dgm:pt modelId="{C1CCF742-3354-40B0-8547-149D5B45EAE5}" type="pres">
      <dgm:prSet presAssocID="{56C3245A-F7FC-4B67-9169-B1F558B84EAA}" presName="parentText" presStyleLbl="node1" presStyleIdx="0" presStyleCnt="4">
        <dgm:presLayoutVars>
          <dgm:chMax val="0"/>
          <dgm:bulletEnabled val="1"/>
        </dgm:presLayoutVars>
      </dgm:prSet>
      <dgm:spPr/>
      <dgm:t>
        <a:bodyPr/>
        <a:lstStyle/>
        <a:p>
          <a:endParaRPr lang="en-US"/>
        </a:p>
      </dgm:t>
    </dgm:pt>
    <dgm:pt modelId="{7451A0AB-2341-42E3-BAFE-33C82C0038F4}" type="pres">
      <dgm:prSet presAssocID="{56C3245A-F7FC-4B67-9169-B1F558B84EAA}" presName="negativeSpace" presStyleCnt="0"/>
      <dgm:spPr/>
    </dgm:pt>
    <dgm:pt modelId="{42D47EBE-A15D-4C22-B937-41021BC092E3}" type="pres">
      <dgm:prSet presAssocID="{56C3245A-F7FC-4B67-9169-B1F558B84EAA}" presName="childText" presStyleLbl="conFgAcc1" presStyleIdx="0" presStyleCnt="4">
        <dgm:presLayoutVars>
          <dgm:bulletEnabled val="1"/>
        </dgm:presLayoutVars>
      </dgm:prSet>
      <dgm:spPr/>
      <dgm:t>
        <a:bodyPr/>
        <a:lstStyle/>
        <a:p>
          <a:endParaRPr lang="en-US"/>
        </a:p>
      </dgm:t>
    </dgm:pt>
    <dgm:pt modelId="{033FF730-A0FD-44CD-AD97-9ABE441AD40E}" type="pres">
      <dgm:prSet presAssocID="{3B5E5F56-615A-4BE2-9604-A0A8E018FC73}" presName="spaceBetweenRectangles" presStyleCnt="0"/>
      <dgm:spPr/>
    </dgm:pt>
    <dgm:pt modelId="{3001FFD4-D902-41E1-A89F-C12284A0F5F8}" type="pres">
      <dgm:prSet presAssocID="{C0A12C04-1EDF-4589-8501-B1F7C02004CA}" presName="parentLin" presStyleCnt="0"/>
      <dgm:spPr/>
    </dgm:pt>
    <dgm:pt modelId="{F664245C-0642-410B-A9D3-6954590DD59A}" type="pres">
      <dgm:prSet presAssocID="{C0A12C04-1EDF-4589-8501-B1F7C02004CA}" presName="parentLeftMargin" presStyleLbl="node1" presStyleIdx="0" presStyleCnt="4"/>
      <dgm:spPr/>
      <dgm:t>
        <a:bodyPr/>
        <a:lstStyle/>
        <a:p>
          <a:endParaRPr lang="en-US"/>
        </a:p>
      </dgm:t>
    </dgm:pt>
    <dgm:pt modelId="{F18F51E8-D932-4C66-B789-743280E530A8}" type="pres">
      <dgm:prSet presAssocID="{C0A12C04-1EDF-4589-8501-B1F7C02004CA}" presName="parentText" presStyleLbl="node1" presStyleIdx="1" presStyleCnt="4">
        <dgm:presLayoutVars>
          <dgm:chMax val="0"/>
          <dgm:bulletEnabled val="1"/>
        </dgm:presLayoutVars>
      </dgm:prSet>
      <dgm:spPr/>
      <dgm:t>
        <a:bodyPr/>
        <a:lstStyle/>
        <a:p>
          <a:endParaRPr lang="en-US"/>
        </a:p>
      </dgm:t>
    </dgm:pt>
    <dgm:pt modelId="{AC7021E7-1EF5-4E4B-BC37-FE7049CF96A8}" type="pres">
      <dgm:prSet presAssocID="{C0A12C04-1EDF-4589-8501-B1F7C02004CA}" presName="negativeSpace" presStyleCnt="0"/>
      <dgm:spPr/>
    </dgm:pt>
    <dgm:pt modelId="{1BE3829A-B36B-4166-B2D8-8596D466B3AD}" type="pres">
      <dgm:prSet presAssocID="{C0A12C04-1EDF-4589-8501-B1F7C02004CA}" presName="childText" presStyleLbl="conFgAcc1" presStyleIdx="1" presStyleCnt="4">
        <dgm:presLayoutVars>
          <dgm:bulletEnabled val="1"/>
        </dgm:presLayoutVars>
      </dgm:prSet>
      <dgm:spPr/>
      <dgm:t>
        <a:bodyPr/>
        <a:lstStyle/>
        <a:p>
          <a:endParaRPr lang="en-US"/>
        </a:p>
      </dgm:t>
    </dgm:pt>
    <dgm:pt modelId="{E07A7AE7-9D00-475D-BC81-4961551EF868}" type="pres">
      <dgm:prSet presAssocID="{8DD5420F-616F-4357-BAD3-516300933622}" presName="spaceBetweenRectangles" presStyleCnt="0"/>
      <dgm:spPr/>
    </dgm:pt>
    <dgm:pt modelId="{B12B1E11-0DA4-4A36-A001-AC01890C39F3}" type="pres">
      <dgm:prSet presAssocID="{79705BC9-8141-4398-89EA-D2F118E20FA4}" presName="parentLin" presStyleCnt="0"/>
      <dgm:spPr/>
    </dgm:pt>
    <dgm:pt modelId="{910BE924-9142-408A-9F1B-746FC5427907}" type="pres">
      <dgm:prSet presAssocID="{79705BC9-8141-4398-89EA-D2F118E20FA4}" presName="parentLeftMargin" presStyleLbl="node1" presStyleIdx="1" presStyleCnt="4"/>
      <dgm:spPr/>
      <dgm:t>
        <a:bodyPr/>
        <a:lstStyle/>
        <a:p>
          <a:endParaRPr lang="en-US"/>
        </a:p>
      </dgm:t>
    </dgm:pt>
    <dgm:pt modelId="{F9359673-9E66-491D-9A3F-80FEBC5DD5B5}" type="pres">
      <dgm:prSet presAssocID="{79705BC9-8141-4398-89EA-D2F118E20FA4}" presName="parentText" presStyleLbl="node1" presStyleIdx="2" presStyleCnt="4">
        <dgm:presLayoutVars>
          <dgm:chMax val="0"/>
          <dgm:bulletEnabled val="1"/>
        </dgm:presLayoutVars>
      </dgm:prSet>
      <dgm:spPr/>
      <dgm:t>
        <a:bodyPr/>
        <a:lstStyle/>
        <a:p>
          <a:endParaRPr lang="en-US"/>
        </a:p>
      </dgm:t>
    </dgm:pt>
    <dgm:pt modelId="{A766A456-1649-4B87-8525-73875813102E}" type="pres">
      <dgm:prSet presAssocID="{79705BC9-8141-4398-89EA-D2F118E20FA4}" presName="negativeSpace" presStyleCnt="0"/>
      <dgm:spPr/>
    </dgm:pt>
    <dgm:pt modelId="{A16841A0-9150-49EB-A1DB-7E1C3B9A3F71}" type="pres">
      <dgm:prSet presAssocID="{79705BC9-8141-4398-89EA-D2F118E20FA4}" presName="childText" presStyleLbl="conFgAcc1" presStyleIdx="2" presStyleCnt="4">
        <dgm:presLayoutVars>
          <dgm:bulletEnabled val="1"/>
        </dgm:presLayoutVars>
      </dgm:prSet>
      <dgm:spPr/>
      <dgm:t>
        <a:bodyPr/>
        <a:lstStyle/>
        <a:p>
          <a:endParaRPr lang="en-US"/>
        </a:p>
      </dgm:t>
    </dgm:pt>
    <dgm:pt modelId="{28BC3BE2-B567-46F9-B36E-B6CD15F4563F}" type="pres">
      <dgm:prSet presAssocID="{09A57284-F280-48E7-8641-097582AF8170}" presName="spaceBetweenRectangles" presStyleCnt="0"/>
      <dgm:spPr/>
    </dgm:pt>
    <dgm:pt modelId="{3AE64A03-0EFE-449C-8CD9-D7FBDAE44753}" type="pres">
      <dgm:prSet presAssocID="{D4846FEF-9F4E-4614-9B1C-23F32B459DAF}" presName="parentLin" presStyleCnt="0"/>
      <dgm:spPr/>
    </dgm:pt>
    <dgm:pt modelId="{3B56F920-DBE0-4319-B5BA-4A7BCD0E1462}" type="pres">
      <dgm:prSet presAssocID="{D4846FEF-9F4E-4614-9B1C-23F32B459DAF}" presName="parentLeftMargin" presStyleLbl="node1" presStyleIdx="2" presStyleCnt="4"/>
      <dgm:spPr/>
      <dgm:t>
        <a:bodyPr/>
        <a:lstStyle/>
        <a:p>
          <a:endParaRPr lang="en-US"/>
        </a:p>
      </dgm:t>
    </dgm:pt>
    <dgm:pt modelId="{909709D9-B61A-4632-8587-2587842CC1EE}" type="pres">
      <dgm:prSet presAssocID="{D4846FEF-9F4E-4614-9B1C-23F32B459DAF}" presName="parentText" presStyleLbl="node1" presStyleIdx="3" presStyleCnt="4">
        <dgm:presLayoutVars>
          <dgm:chMax val="0"/>
          <dgm:bulletEnabled val="1"/>
        </dgm:presLayoutVars>
      </dgm:prSet>
      <dgm:spPr/>
      <dgm:t>
        <a:bodyPr/>
        <a:lstStyle/>
        <a:p>
          <a:endParaRPr lang="en-US"/>
        </a:p>
      </dgm:t>
    </dgm:pt>
    <dgm:pt modelId="{872C96F6-5442-4A6A-B348-69D3A0815A92}" type="pres">
      <dgm:prSet presAssocID="{D4846FEF-9F4E-4614-9B1C-23F32B459DAF}" presName="negativeSpace" presStyleCnt="0"/>
      <dgm:spPr/>
    </dgm:pt>
    <dgm:pt modelId="{5EFBF7D3-C76B-451F-8F43-50FE2D1F4264}" type="pres">
      <dgm:prSet presAssocID="{D4846FEF-9F4E-4614-9B1C-23F32B459DAF}" presName="childText" presStyleLbl="conFgAcc1" presStyleIdx="3" presStyleCnt="4">
        <dgm:presLayoutVars>
          <dgm:bulletEnabled val="1"/>
        </dgm:presLayoutVars>
      </dgm:prSet>
      <dgm:spPr/>
      <dgm:t>
        <a:bodyPr/>
        <a:lstStyle/>
        <a:p>
          <a:endParaRPr lang="en-US"/>
        </a:p>
      </dgm:t>
    </dgm:pt>
  </dgm:ptLst>
  <dgm:cxnLst>
    <dgm:cxn modelId="{A19B39AF-F7C1-E648-9061-41E60ED6245D}" type="presOf" srcId="{21B02772-C1F9-44A8-B489-9FD1459DFC1E}" destId="{714788CD-6576-4C9B-82FB-EFD6C574436E}" srcOrd="0" destOrd="0" presId="urn:microsoft.com/office/officeart/2005/8/layout/list1"/>
    <dgm:cxn modelId="{6ADB13C5-873A-144D-BF35-F5593BE422C5}" type="presOf" srcId="{56C3245A-F7FC-4B67-9169-B1F558B84EAA}" destId="{C1CCF742-3354-40B0-8547-149D5B45EAE5}" srcOrd="1" destOrd="0" presId="urn:microsoft.com/office/officeart/2005/8/layout/list1"/>
    <dgm:cxn modelId="{6DF7F17D-CE2A-7344-AFDB-0B2C1774BCF2}" type="presOf" srcId="{10AA106A-7FE5-4915-9959-8FAFF64FF3E2}" destId="{1BE3829A-B36B-4166-B2D8-8596D466B3AD}" srcOrd="0" destOrd="0" presId="urn:microsoft.com/office/officeart/2005/8/layout/list1"/>
    <dgm:cxn modelId="{9B4646E7-20C7-2E4E-BB10-F5BBE0F297E3}" type="presOf" srcId="{56C3245A-F7FC-4B67-9169-B1F558B84EAA}" destId="{08D47650-5F53-4D4E-A842-CD34971A5CC9}" srcOrd="0" destOrd="0" presId="urn:microsoft.com/office/officeart/2005/8/layout/list1"/>
    <dgm:cxn modelId="{8B2DCE92-DEC2-4109-A741-C00B3E73F8D4}" srcId="{56C3245A-F7FC-4B67-9169-B1F558B84EAA}" destId="{31E58432-AF4D-4379-9488-DF87DFE6E298}" srcOrd="0" destOrd="0" parTransId="{6AC3BD83-0619-4726-8AB4-13FD1CAA0A0B}" sibTransId="{31EFB07F-8AB0-4491-A503-6D598D6A726C}"/>
    <dgm:cxn modelId="{5D736985-3C9E-49CF-9BF9-26FC80CB24B8}" srcId="{C0A12C04-1EDF-4589-8501-B1F7C02004CA}" destId="{10AA106A-7FE5-4915-9959-8FAFF64FF3E2}" srcOrd="0" destOrd="0" parTransId="{5147A317-7190-4219-A6DD-39457C11F080}" sibTransId="{BC80ED85-3971-4D12-85D2-01F6EF8C0230}"/>
    <dgm:cxn modelId="{FB6AA3D9-F619-46CA-92FB-231B0D880CDE}" srcId="{C0A12C04-1EDF-4589-8501-B1F7C02004CA}" destId="{601855A8-2317-4205-AA03-7B1AD2E6002D}" srcOrd="1" destOrd="0" parTransId="{F483579F-326E-4BFC-BE5B-D5CA7F7E6188}" sibTransId="{A85D688D-AF64-4146-8B1B-247D18FCB2EB}"/>
    <dgm:cxn modelId="{BEA1A8FD-DCD7-4F92-AD6B-3474245A1831}" srcId="{21B02772-C1F9-44A8-B489-9FD1459DFC1E}" destId="{56C3245A-F7FC-4B67-9169-B1F558B84EAA}" srcOrd="0" destOrd="0" parTransId="{BD4D8590-9BE4-48C0-986F-B4680D03DE57}" sibTransId="{3B5E5F56-615A-4BE2-9604-A0A8E018FC73}"/>
    <dgm:cxn modelId="{4D994555-3CB1-4DBE-89A0-8BDAF12794A0}" srcId="{79705BC9-8141-4398-89EA-D2F118E20FA4}" destId="{CA5259F6-C069-4A8A-904B-9F0388B2046E}" srcOrd="0" destOrd="0" parTransId="{A535B507-70DB-4A32-883A-4DA42CF7723F}" sibTransId="{0B53BF5F-4935-4C23-A44B-8BBE3094DA27}"/>
    <dgm:cxn modelId="{6E090D14-B252-4315-A8C2-6D8549BA2AD8}" srcId="{21B02772-C1F9-44A8-B489-9FD1459DFC1E}" destId="{D4846FEF-9F4E-4614-9B1C-23F32B459DAF}" srcOrd="3" destOrd="0" parTransId="{08EBB0A7-4114-418F-B76D-7C9B2B74C812}" sibTransId="{8B61F45B-1D4F-4B60-9FAF-5C244D578CB1}"/>
    <dgm:cxn modelId="{E0924E90-2220-A544-A992-2D2AB575CE22}" type="presOf" srcId="{79705BC9-8141-4398-89EA-D2F118E20FA4}" destId="{F9359673-9E66-491D-9A3F-80FEBC5DD5B5}" srcOrd="1" destOrd="0" presId="urn:microsoft.com/office/officeart/2005/8/layout/list1"/>
    <dgm:cxn modelId="{8AA6DA75-1C34-2E42-A753-C36E7282FCF0}" type="presOf" srcId="{CA5259F6-C069-4A8A-904B-9F0388B2046E}" destId="{A16841A0-9150-49EB-A1DB-7E1C3B9A3F71}" srcOrd="0" destOrd="0" presId="urn:microsoft.com/office/officeart/2005/8/layout/list1"/>
    <dgm:cxn modelId="{AA09FC70-BF9C-BB46-B26C-B0D1BE3F1A3F}" type="presOf" srcId="{E5D103ED-8098-4449-ACE9-B58956D89202}" destId="{42D47EBE-A15D-4C22-B937-41021BC092E3}" srcOrd="0" destOrd="1" presId="urn:microsoft.com/office/officeart/2005/8/layout/list1"/>
    <dgm:cxn modelId="{B5B10E2E-9AC5-3441-9CF7-08A84E733B00}" type="presOf" srcId="{2FA114C9-A0A7-4D02-9F90-AD905C9C068C}" destId="{1BE3829A-B36B-4166-B2D8-8596D466B3AD}" srcOrd="0" destOrd="1" presId="urn:microsoft.com/office/officeart/2005/8/layout/list1"/>
    <dgm:cxn modelId="{23BF3E5A-3DDD-8A42-A3AD-70F35AEA97D1}" type="presOf" srcId="{31E58432-AF4D-4379-9488-DF87DFE6E298}" destId="{42D47EBE-A15D-4C22-B937-41021BC092E3}" srcOrd="0" destOrd="0" presId="urn:microsoft.com/office/officeart/2005/8/layout/list1"/>
    <dgm:cxn modelId="{DB89ED16-E506-4192-9853-168F18B92760}" srcId="{56C3245A-F7FC-4B67-9169-B1F558B84EAA}" destId="{E5D103ED-8098-4449-ACE9-B58956D89202}" srcOrd="1" destOrd="0" parTransId="{907440AD-3643-4959-A4FC-8FF25C1EE033}" sibTransId="{9E366A32-918A-4B78-B2B2-D7197D7AA90E}"/>
    <dgm:cxn modelId="{F8208ADA-9D40-1A4F-A271-03FC2F975ABC}" type="presOf" srcId="{601855A8-2317-4205-AA03-7B1AD2E6002D}" destId="{1BE3829A-B36B-4166-B2D8-8596D466B3AD}" srcOrd="0" destOrd="2" presId="urn:microsoft.com/office/officeart/2005/8/layout/list1"/>
    <dgm:cxn modelId="{07D1455B-F6F7-440F-AC2C-254F4C7C0EFB}" srcId="{D4846FEF-9F4E-4614-9B1C-23F32B459DAF}" destId="{6D06630E-F1D8-4CA9-9B62-196164569B77}" srcOrd="0" destOrd="0" parTransId="{C98D4CD8-3D4F-493D-9F8A-D2F5934633F4}" sibTransId="{97C88BB9-9969-4675-8A48-60F1A58D77DB}"/>
    <dgm:cxn modelId="{EC847CE0-4033-AA41-ABDF-6487BD27F3B8}" type="presOf" srcId="{D4846FEF-9F4E-4614-9B1C-23F32B459DAF}" destId="{3B56F920-DBE0-4319-B5BA-4A7BCD0E1462}" srcOrd="0" destOrd="0" presId="urn:microsoft.com/office/officeart/2005/8/layout/list1"/>
    <dgm:cxn modelId="{C074E674-C3AF-1140-9B90-BE4D63819A53}" type="presOf" srcId="{6D06630E-F1D8-4CA9-9B62-196164569B77}" destId="{5EFBF7D3-C76B-451F-8F43-50FE2D1F4264}" srcOrd="0" destOrd="0" presId="urn:microsoft.com/office/officeart/2005/8/layout/list1"/>
    <dgm:cxn modelId="{63B6EAAC-95DD-1F41-A5EF-53F6210E941E}" type="presOf" srcId="{C0A12C04-1EDF-4589-8501-B1F7C02004CA}" destId="{F18F51E8-D932-4C66-B789-743280E530A8}" srcOrd="1" destOrd="0" presId="urn:microsoft.com/office/officeart/2005/8/layout/list1"/>
    <dgm:cxn modelId="{577805B5-D9BF-7F4D-96D1-66731D5D3620}" type="presOf" srcId="{C0A12C04-1EDF-4589-8501-B1F7C02004CA}" destId="{F664245C-0642-410B-A9D3-6954590DD59A}" srcOrd="0" destOrd="0" presId="urn:microsoft.com/office/officeart/2005/8/layout/list1"/>
    <dgm:cxn modelId="{6F0D3182-FF60-4DF2-AA24-DB73C877289C}" srcId="{21B02772-C1F9-44A8-B489-9FD1459DFC1E}" destId="{79705BC9-8141-4398-89EA-D2F118E20FA4}" srcOrd="2" destOrd="0" parTransId="{DC66E526-29F0-4C36-9940-F57DC8AB6138}" sibTransId="{09A57284-F280-48E7-8641-097582AF8170}"/>
    <dgm:cxn modelId="{BEE54A4A-06A3-47D3-B167-A4F6847297F5}" srcId="{10AA106A-7FE5-4915-9959-8FAFF64FF3E2}" destId="{2FA114C9-A0A7-4D02-9F90-AD905C9C068C}" srcOrd="0" destOrd="0" parTransId="{3AAC84C2-1B16-40C3-9B85-A5C8DB654FDB}" sibTransId="{FB9510F9-E2A5-463F-91B9-C48DF04921C3}"/>
    <dgm:cxn modelId="{3EB78B10-175B-4E30-B794-0DEC3ABC4592}" srcId="{21B02772-C1F9-44A8-B489-9FD1459DFC1E}" destId="{C0A12C04-1EDF-4589-8501-B1F7C02004CA}" srcOrd="1" destOrd="0" parTransId="{73F8DB4D-C0F4-4CED-8D45-49E6FD1C11D9}" sibTransId="{8DD5420F-616F-4357-BAD3-516300933622}"/>
    <dgm:cxn modelId="{C3618CC1-8DEB-6E47-9F3A-A990586325E0}" type="presOf" srcId="{79705BC9-8141-4398-89EA-D2F118E20FA4}" destId="{910BE924-9142-408A-9F1B-746FC5427907}" srcOrd="0" destOrd="0" presId="urn:microsoft.com/office/officeart/2005/8/layout/list1"/>
    <dgm:cxn modelId="{1B67808D-2270-8942-A9A9-413E58381B64}" type="presOf" srcId="{D4846FEF-9F4E-4614-9B1C-23F32B459DAF}" destId="{909709D9-B61A-4632-8587-2587842CC1EE}" srcOrd="1" destOrd="0" presId="urn:microsoft.com/office/officeart/2005/8/layout/list1"/>
    <dgm:cxn modelId="{6DDB187F-0DDB-3C42-925C-08A04744B6A7}" type="presParOf" srcId="{714788CD-6576-4C9B-82FB-EFD6C574436E}" destId="{47B6FDC5-8854-4AF1-8906-428F480A15EC}" srcOrd="0" destOrd="0" presId="urn:microsoft.com/office/officeart/2005/8/layout/list1"/>
    <dgm:cxn modelId="{73DFA788-B3E8-724D-8AC3-2E1721389B52}" type="presParOf" srcId="{47B6FDC5-8854-4AF1-8906-428F480A15EC}" destId="{08D47650-5F53-4D4E-A842-CD34971A5CC9}" srcOrd="0" destOrd="0" presId="urn:microsoft.com/office/officeart/2005/8/layout/list1"/>
    <dgm:cxn modelId="{01E38CC0-340F-0241-B0D3-EF939B446581}" type="presParOf" srcId="{47B6FDC5-8854-4AF1-8906-428F480A15EC}" destId="{C1CCF742-3354-40B0-8547-149D5B45EAE5}" srcOrd="1" destOrd="0" presId="urn:microsoft.com/office/officeart/2005/8/layout/list1"/>
    <dgm:cxn modelId="{69CAB03C-E14A-7449-AC8A-42A3CE39A73D}" type="presParOf" srcId="{714788CD-6576-4C9B-82FB-EFD6C574436E}" destId="{7451A0AB-2341-42E3-BAFE-33C82C0038F4}" srcOrd="1" destOrd="0" presId="urn:microsoft.com/office/officeart/2005/8/layout/list1"/>
    <dgm:cxn modelId="{28F6D008-5977-B749-9C81-35DB9E156BFB}" type="presParOf" srcId="{714788CD-6576-4C9B-82FB-EFD6C574436E}" destId="{42D47EBE-A15D-4C22-B937-41021BC092E3}" srcOrd="2" destOrd="0" presId="urn:microsoft.com/office/officeart/2005/8/layout/list1"/>
    <dgm:cxn modelId="{AFACE429-E66E-044D-BAC9-8151DE333A11}" type="presParOf" srcId="{714788CD-6576-4C9B-82FB-EFD6C574436E}" destId="{033FF730-A0FD-44CD-AD97-9ABE441AD40E}" srcOrd="3" destOrd="0" presId="urn:microsoft.com/office/officeart/2005/8/layout/list1"/>
    <dgm:cxn modelId="{CD31E29F-608B-5C4E-93EA-56BDE68C3BB3}" type="presParOf" srcId="{714788CD-6576-4C9B-82FB-EFD6C574436E}" destId="{3001FFD4-D902-41E1-A89F-C12284A0F5F8}" srcOrd="4" destOrd="0" presId="urn:microsoft.com/office/officeart/2005/8/layout/list1"/>
    <dgm:cxn modelId="{D3AC652A-F036-0E45-A7CC-5E622864BA3C}" type="presParOf" srcId="{3001FFD4-D902-41E1-A89F-C12284A0F5F8}" destId="{F664245C-0642-410B-A9D3-6954590DD59A}" srcOrd="0" destOrd="0" presId="urn:microsoft.com/office/officeart/2005/8/layout/list1"/>
    <dgm:cxn modelId="{1CDB5EEF-9851-F049-8E80-F9AED97565A8}" type="presParOf" srcId="{3001FFD4-D902-41E1-A89F-C12284A0F5F8}" destId="{F18F51E8-D932-4C66-B789-743280E530A8}" srcOrd="1" destOrd="0" presId="urn:microsoft.com/office/officeart/2005/8/layout/list1"/>
    <dgm:cxn modelId="{2498DE86-A7FA-0642-A6D7-B09D0D91F430}" type="presParOf" srcId="{714788CD-6576-4C9B-82FB-EFD6C574436E}" destId="{AC7021E7-1EF5-4E4B-BC37-FE7049CF96A8}" srcOrd="5" destOrd="0" presId="urn:microsoft.com/office/officeart/2005/8/layout/list1"/>
    <dgm:cxn modelId="{ACE9CB8B-92EE-134E-87A7-97BDAD9B23C8}" type="presParOf" srcId="{714788CD-6576-4C9B-82FB-EFD6C574436E}" destId="{1BE3829A-B36B-4166-B2D8-8596D466B3AD}" srcOrd="6" destOrd="0" presId="urn:microsoft.com/office/officeart/2005/8/layout/list1"/>
    <dgm:cxn modelId="{B4077079-58B3-5642-B647-A6E321D7143E}" type="presParOf" srcId="{714788CD-6576-4C9B-82FB-EFD6C574436E}" destId="{E07A7AE7-9D00-475D-BC81-4961551EF868}" srcOrd="7" destOrd="0" presId="urn:microsoft.com/office/officeart/2005/8/layout/list1"/>
    <dgm:cxn modelId="{56E0D12E-9676-3A48-92D8-961CCB93C0F4}" type="presParOf" srcId="{714788CD-6576-4C9B-82FB-EFD6C574436E}" destId="{B12B1E11-0DA4-4A36-A001-AC01890C39F3}" srcOrd="8" destOrd="0" presId="urn:microsoft.com/office/officeart/2005/8/layout/list1"/>
    <dgm:cxn modelId="{D42123C8-90BB-284E-969A-3B1C4FDB11B5}" type="presParOf" srcId="{B12B1E11-0DA4-4A36-A001-AC01890C39F3}" destId="{910BE924-9142-408A-9F1B-746FC5427907}" srcOrd="0" destOrd="0" presId="urn:microsoft.com/office/officeart/2005/8/layout/list1"/>
    <dgm:cxn modelId="{F6769DBA-0247-3C4D-875A-C05BA01F2A7B}" type="presParOf" srcId="{B12B1E11-0DA4-4A36-A001-AC01890C39F3}" destId="{F9359673-9E66-491D-9A3F-80FEBC5DD5B5}" srcOrd="1" destOrd="0" presId="urn:microsoft.com/office/officeart/2005/8/layout/list1"/>
    <dgm:cxn modelId="{0DF7D3D6-5B2C-AB44-9F51-B3CFE9062BCB}" type="presParOf" srcId="{714788CD-6576-4C9B-82FB-EFD6C574436E}" destId="{A766A456-1649-4B87-8525-73875813102E}" srcOrd="9" destOrd="0" presId="urn:microsoft.com/office/officeart/2005/8/layout/list1"/>
    <dgm:cxn modelId="{0F5DD714-92F6-0F46-8193-3F90DB4616C7}" type="presParOf" srcId="{714788CD-6576-4C9B-82FB-EFD6C574436E}" destId="{A16841A0-9150-49EB-A1DB-7E1C3B9A3F71}" srcOrd="10" destOrd="0" presId="urn:microsoft.com/office/officeart/2005/8/layout/list1"/>
    <dgm:cxn modelId="{54DC637E-BDBD-B541-9FDA-0C75547A1108}" type="presParOf" srcId="{714788CD-6576-4C9B-82FB-EFD6C574436E}" destId="{28BC3BE2-B567-46F9-B36E-B6CD15F4563F}" srcOrd="11" destOrd="0" presId="urn:microsoft.com/office/officeart/2005/8/layout/list1"/>
    <dgm:cxn modelId="{B5A8A26C-CF9F-E54E-AEDD-05C8F03E16CA}" type="presParOf" srcId="{714788CD-6576-4C9B-82FB-EFD6C574436E}" destId="{3AE64A03-0EFE-449C-8CD9-D7FBDAE44753}" srcOrd="12" destOrd="0" presId="urn:microsoft.com/office/officeart/2005/8/layout/list1"/>
    <dgm:cxn modelId="{12A57B23-EA91-E542-800B-65212D2FA502}" type="presParOf" srcId="{3AE64A03-0EFE-449C-8CD9-D7FBDAE44753}" destId="{3B56F920-DBE0-4319-B5BA-4A7BCD0E1462}" srcOrd="0" destOrd="0" presId="urn:microsoft.com/office/officeart/2005/8/layout/list1"/>
    <dgm:cxn modelId="{C0548F99-954C-304E-B0C6-4591EA27C11A}" type="presParOf" srcId="{3AE64A03-0EFE-449C-8CD9-D7FBDAE44753}" destId="{909709D9-B61A-4632-8587-2587842CC1EE}" srcOrd="1" destOrd="0" presId="urn:microsoft.com/office/officeart/2005/8/layout/list1"/>
    <dgm:cxn modelId="{C3251340-5C82-0043-A14E-A28075FFAB21}" type="presParOf" srcId="{714788CD-6576-4C9B-82FB-EFD6C574436E}" destId="{872C96F6-5442-4A6A-B348-69D3A0815A92}" srcOrd="13" destOrd="0" presId="urn:microsoft.com/office/officeart/2005/8/layout/list1"/>
    <dgm:cxn modelId="{631C9D23-BD4E-CD46-B2F5-C49DE58B9A52}" type="presParOf" srcId="{714788CD-6576-4C9B-82FB-EFD6C574436E}" destId="{5EFBF7D3-C76B-451F-8F43-50FE2D1F4264}"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989E1F-2F01-9241-9640-B1A7720341AA}">
      <dsp:nvSpPr>
        <dsp:cNvPr id="0" name=""/>
        <dsp:cNvSpPr/>
      </dsp:nvSpPr>
      <dsp:spPr>
        <a:xfrm>
          <a:off x="1894576" y="-48600"/>
          <a:ext cx="4641063" cy="4641063"/>
        </a:xfrm>
        <a:prstGeom prst="circularArrow">
          <a:avLst>
            <a:gd name="adj1" fmla="val 5544"/>
            <a:gd name="adj2" fmla="val 330680"/>
            <a:gd name="adj3" fmla="val 14752320"/>
            <a:gd name="adj4" fmla="val 16815982"/>
            <a:gd name="adj5" fmla="val 5757"/>
          </a:avLst>
        </a:prstGeom>
        <a:solidFill>
          <a:schemeClr val="accent2">
            <a:tint val="4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DA29BCD7-0F20-4644-AE99-F124DEBAF567}">
      <dsp:nvSpPr>
        <dsp:cNvPr id="0" name=""/>
        <dsp:cNvSpPr/>
      </dsp:nvSpPr>
      <dsp:spPr>
        <a:xfrm>
          <a:off x="3615154" y="3036"/>
          <a:ext cx="1199906" cy="59995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URL</a:t>
          </a:r>
          <a:endParaRPr lang="en-US" sz="1500" kern="1200" dirty="0"/>
        </a:p>
      </dsp:txBody>
      <dsp:txXfrm>
        <a:off x="3644441" y="32323"/>
        <a:ext cx="1141332" cy="541379"/>
      </dsp:txXfrm>
    </dsp:sp>
    <dsp:sp modelId="{84C5A774-AEDB-EF47-93CE-AA8A3C0FADAD}">
      <dsp:nvSpPr>
        <dsp:cNvPr id="0" name=""/>
        <dsp:cNvSpPr/>
      </dsp:nvSpPr>
      <dsp:spPr>
        <a:xfrm>
          <a:off x="4887316" y="466064"/>
          <a:ext cx="1199906" cy="599953"/>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Form fields</a:t>
          </a:r>
          <a:endParaRPr lang="en-US" sz="1500" kern="1200" dirty="0"/>
        </a:p>
      </dsp:txBody>
      <dsp:txXfrm>
        <a:off x="4916603" y="495351"/>
        <a:ext cx="1141332" cy="541379"/>
      </dsp:txXfrm>
    </dsp:sp>
    <dsp:sp modelId="{EA22AF77-6C61-264F-BC47-319258DB90C0}">
      <dsp:nvSpPr>
        <dsp:cNvPr id="0" name=""/>
        <dsp:cNvSpPr/>
      </dsp:nvSpPr>
      <dsp:spPr>
        <a:xfrm>
          <a:off x="5564218" y="1638494"/>
          <a:ext cx="1199906" cy="599953"/>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GET Parameters</a:t>
          </a:r>
          <a:endParaRPr lang="en-US" sz="1500" kern="1200" dirty="0"/>
        </a:p>
      </dsp:txBody>
      <dsp:txXfrm>
        <a:off x="5593505" y="1667781"/>
        <a:ext cx="1141332" cy="541379"/>
      </dsp:txXfrm>
    </dsp:sp>
    <dsp:sp modelId="{45E3EFA1-AD5C-BE4B-8762-A5A3B7E7D8F7}">
      <dsp:nvSpPr>
        <dsp:cNvPr id="0" name=""/>
        <dsp:cNvSpPr/>
      </dsp:nvSpPr>
      <dsp:spPr>
        <a:xfrm>
          <a:off x="5329133" y="2971733"/>
          <a:ext cx="1199906" cy="599953"/>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POST Payloads</a:t>
          </a:r>
          <a:endParaRPr lang="en-US" sz="1500" kern="1200" dirty="0"/>
        </a:p>
      </dsp:txBody>
      <dsp:txXfrm>
        <a:off x="5358420" y="3001020"/>
        <a:ext cx="1141332" cy="541379"/>
      </dsp:txXfrm>
    </dsp:sp>
    <dsp:sp modelId="{5D3CEC42-57BA-DE4E-8D04-EFE8F3A2943C}">
      <dsp:nvSpPr>
        <dsp:cNvPr id="0" name=""/>
        <dsp:cNvSpPr/>
      </dsp:nvSpPr>
      <dsp:spPr>
        <a:xfrm>
          <a:off x="4292057" y="3841942"/>
          <a:ext cx="1199906" cy="599953"/>
        </a:xfrm>
        <a:prstGeom prst="roundRect">
          <a:avLst/>
        </a:prstGeom>
        <a:gradFill rotWithShape="0">
          <a:gsLst>
            <a:gs pos="0">
              <a:schemeClr val="accent6">
                <a:hueOff val="0"/>
                <a:satOff val="0"/>
                <a:lumOff val="0"/>
                <a:alphaOff val="0"/>
                <a:tint val="100000"/>
                <a:shade val="100000"/>
                <a:satMod val="130000"/>
              </a:schemeClr>
            </a:gs>
            <a:gs pos="100000">
              <a:schemeClr val="accent6">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HTTP Headers</a:t>
          </a:r>
          <a:endParaRPr lang="en-US" sz="1500" kern="1200" dirty="0"/>
        </a:p>
      </dsp:txBody>
      <dsp:txXfrm>
        <a:off x="4321344" y="3871229"/>
        <a:ext cx="1141332" cy="541379"/>
      </dsp:txXfrm>
    </dsp:sp>
    <dsp:sp modelId="{6818184E-39A0-3B4F-8BC4-9653E5B1D02D}">
      <dsp:nvSpPr>
        <dsp:cNvPr id="0" name=""/>
        <dsp:cNvSpPr/>
      </dsp:nvSpPr>
      <dsp:spPr>
        <a:xfrm>
          <a:off x="2938252" y="3841942"/>
          <a:ext cx="1199906" cy="599953"/>
        </a:xfrm>
        <a:prstGeom prst="round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Web Services</a:t>
          </a:r>
          <a:endParaRPr lang="en-US" sz="1500" kern="1200" dirty="0"/>
        </a:p>
      </dsp:txBody>
      <dsp:txXfrm>
        <a:off x="2967539" y="3871229"/>
        <a:ext cx="1141332" cy="541379"/>
      </dsp:txXfrm>
    </dsp:sp>
    <dsp:sp modelId="{A00BD754-9A28-7646-9517-F9AAD0C49CC7}">
      <dsp:nvSpPr>
        <dsp:cNvPr id="0" name=""/>
        <dsp:cNvSpPr/>
      </dsp:nvSpPr>
      <dsp:spPr>
        <a:xfrm>
          <a:off x="1901176" y="2971733"/>
          <a:ext cx="1199906" cy="599953"/>
        </a:xfrm>
        <a:prstGeom prst="round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Cookies</a:t>
          </a:r>
          <a:endParaRPr lang="en-US" sz="1500" kern="1200" dirty="0"/>
        </a:p>
      </dsp:txBody>
      <dsp:txXfrm>
        <a:off x="1930463" y="3001020"/>
        <a:ext cx="1141332" cy="541379"/>
      </dsp:txXfrm>
    </dsp:sp>
    <dsp:sp modelId="{26FBFF13-291C-EC48-9FA0-AF9C606790A9}">
      <dsp:nvSpPr>
        <dsp:cNvPr id="0" name=""/>
        <dsp:cNvSpPr/>
      </dsp:nvSpPr>
      <dsp:spPr>
        <a:xfrm>
          <a:off x="1666090" y="1638494"/>
          <a:ext cx="1199906" cy="599953"/>
        </a:xfrm>
        <a:prstGeom prst="roundRect">
          <a:avLst/>
        </a:prstGeom>
        <a:gradFill rotWithShape="0">
          <a:gsLst>
            <a:gs pos="0">
              <a:schemeClr val="accent4">
                <a:hueOff val="0"/>
                <a:satOff val="0"/>
                <a:lumOff val="0"/>
                <a:alphaOff val="0"/>
                <a:tint val="100000"/>
                <a:shade val="100000"/>
                <a:satMod val="130000"/>
              </a:schemeClr>
            </a:gs>
            <a:gs pos="100000">
              <a:schemeClr val="accent4">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External Services</a:t>
          </a:r>
          <a:endParaRPr lang="en-US" sz="1500" kern="1200" dirty="0"/>
        </a:p>
      </dsp:txBody>
      <dsp:txXfrm>
        <a:off x="1695377" y="1667781"/>
        <a:ext cx="1141332" cy="541379"/>
      </dsp:txXfrm>
    </dsp:sp>
    <dsp:sp modelId="{F4BE8A79-8023-A647-AA58-487C6BBC5D4A}">
      <dsp:nvSpPr>
        <dsp:cNvPr id="0" name=""/>
        <dsp:cNvSpPr/>
      </dsp:nvSpPr>
      <dsp:spPr>
        <a:xfrm>
          <a:off x="2342993" y="466064"/>
          <a:ext cx="1199906" cy="599953"/>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smtClean="0"/>
            <a:t>Database</a:t>
          </a:r>
          <a:endParaRPr lang="en-US" sz="1500" kern="1200" dirty="0"/>
        </a:p>
      </dsp:txBody>
      <dsp:txXfrm>
        <a:off x="2372280" y="495351"/>
        <a:ext cx="1141332" cy="5413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E9B06-A06B-443C-83A3-58564550A9C4}">
      <dsp:nvSpPr>
        <dsp:cNvPr id="0" name=""/>
        <dsp:cNvSpPr/>
      </dsp:nvSpPr>
      <dsp:spPr>
        <a:xfrm>
          <a:off x="2611"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A1: Injection</a:t>
          </a:r>
          <a:endParaRPr lang="en-US" sz="1800" b="1" kern="1200" dirty="0">
            <a:solidFill>
              <a:srgbClr val="FFFFFF"/>
            </a:solidFill>
            <a:latin typeface="Tahoma"/>
            <a:ea typeface=""/>
            <a:cs typeface=""/>
          </a:endParaRPr>
        </a:p>
      </dsp:txBody>
      <dsp:txXfrm>
        <a:off x="2611" y="397222"/>
        <a:ext cx="2072133" cy="1243280"/>
      </dsp:txXfrm>
    </dsp:sp>
    <dsp:sp modelId="{B1556E44-69BD-4479-8EA4-18F7FE371684}">
      <dsp:nvSpPr>
        <dsp:cNvPr id="0" name=""/>
        <dsp:cNvSpPr/>
      </dsp:nvSpPr>
      <dsp:spPr>
        <a:xfrm>
          <a:off x="2281959"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A2:</a:t>
          </a:r>
          <a:r>
            <a:rPr lang="en-US" altLang="ja-JP" sz="1800" b="1" kern="1200" dirty="0" smtClean="0">
              <a:solidFill>
                <a:srgbClr val="FFFFFF"/>
              </a:solidFill>
              <a:latin typeface="Tahoma"/>
              <a:ea typeface="ＭＳ Ｐゴシック" pitchFamily="1" charset="-128"/>
              <a:cs typeface=""/>
            </a:rPr>
            <a:t>Broken Authentication and Session Management</a:t>
          </a:r>
          <a:endParaRPr lang="en-US" sz="1800" b="1" kern="1200" dirty="0">
            <a:solidFill>
              <a:srgbClr val="FFFFFF"/>
            </a:solidFill>
            <a:latin typeface="Tahoma"/>
            <a:ea typeface=""/>
            <a:cs typeface=""/>
          </a:endParaRPr>
        </a:p>
      </dsp:txBody>
      <dsp:txXfrm>
        <a:off x="2281959" y="397222"/>
        <a:ext cx="2072133" cy="1243280"/>
      </dsp:txXfrm>
    </dsp:sp>
    <dsp:sp modelId="{9D27293C-7179-0449-88D0-5E1D7B34544D}">
      <dsp:nvSpPr>
        <dsp:cNvPr id="0" name=""/>
        <dsp:cNvSpPr/>
      </dsp:nvSpPr>
      <dsp:spPr>
        <a:xfrm>
          <a:off x="4561306"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solidFill>
                <a:srgbClr val="FFFFFF"/>
              </a:solidFill>
              <a:latin typeface="Tahoma"/>
              <a:ea typeface=""/>
              <a:cs typeface=""/>
            </a:rPr>
            <a:t>A3: Cross-Site Scripting (XSS)</a:t>
          </a:r>
          <a:endParaRPr lang="en-US" sz="1800" b="1" kern="1200" dirty="0">
            <a:solidFill>
              <a:srgbClr val="FFFFFF"/>
            </a:solidFill>
            <a:latin typeface="Tahoma"/>
            <a:ea typeface=""/>
            <a:cs typeface=""/>
          </a:endParaRPr>
        </a:p>
      </dsp:txBody>
      <dsp:txXfrm>
        <a:off x="4561306" y="397222"/>
        <a:ext cx="2072133" cy="1243280"/>
      </dsp:txXfrm>
    </dsp:sp>
    <dsp:sp modelId="{C3E7A39C-1CAB-4280-9674-550D9EBD3664}">
      <dsp:nvSpPr>
        <dsp:cNvPr id="0" name=""/>
        <dsp:cNvSpPr/>
      </dsp:nvSpPr>
      <dsp:spPr>
        <a:xfrm>
          <a:off x="6840654" y="397222"/>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A4: </a:t>
          </a:r>
          <a:r>
            <a:rPr kumimoji="0" lang="en-US" altLang="ja-JP" sz="1800" b="1" i="0" u="none" strike="noStrike" kern="1200" cap="none" spc="0" normalizeH="0" baseline="0" noProof="0" dirty="0" smtClean="0">
              <a:ln/>
              <a:solidFill>
                <a:srgbClr val="FFFFFF"/>
              </a:solidFill>
              <a:effectLst/>
              <a:uLnTx/>
              <a:uFillTx/>
              <a:latin typeface="Tahoma"/>
              <a:ea typeface="ＭＳ Ｐゴシック" pitchFamily="1" charset="-128"/>
              <a:cs typeface=""/>
            </a:rPr>
            <a:t>Insecure Direct Object References </a:t>
          </a:r>
          <a:endParaRPr kumimoji="0" lang="en-US" sz="1800" b="1" i="0" u="none" strike="noStrike" kern="1200" cap="none" spc="0" normalizeH="0" baseline="0" noProof="0" dirty="0" smtClean="0">
            <a:ln/>
            <a:solidFill>
              <a:srgbClr val="FFFFFF"/>
            </a:solidFill>
            <a:effectLst/>
            <a:uLnTx/>
            <a:uFillTx/>
            <a:latin typeface="Tahoma"/>
            <a:ea typeface=""/>
            <a:cs typeface=""/>
          </a:endParaRPr>
        </a:p>
      </dsp:txBody>
      <dsp:txXfrm>
        <a:off x="6840654" y="397222"/>
        <a:ext cx="2072133" cy="1243280"/>
      </dsp:txXfrm>
    </dsp:sp>
    <dsp:sp modelId="{36A05AF2-926E-AA4C-859F-C3F64989FDC6}">
      <dsp:nvSpPr>
        <dsp:cNvPr id="0" name=""/>
        <dsp:cNvSpPr/>
      </dsp:nvSpPr>
      <dsp:spPr>
        <a:xfrm>
          <a:off x="2611" y="1847715"/>
          <a:ext cx="2072133" cy="1243280"/>
        </a:xfrm>
        <a:prstGeom prst="rect">
          <a:avLst/>
        </a:prstGeom>
        <a:solidFill>
          <a:srgbClr val="FF0000"/>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A5:</a:t>
          </a:r>
          <a:r>
            <a:rPr lang="en-US" sz="1800" b="1" kern="1200" dirty="0" smtClean="0">
              <a:solidFill>
                <a:srgbClr val="FFFFFF"/>
              </a:solidFill>
              <a:latin typeface="Tahoma"/>
              <a:ea typeface=""/>
              <a:cs typeface=""/>
            </a:rPr>
            <a:t>Security Misconfiguration</a:t>
          </a:r>
          <a:endParaRPr kumimoji="0" lang="en-US" sz="1800" b="1" i="0" u="none" strike="noStrike" kern="1200" cap="none" spc="0" normalizeH="0" baseline="0" noProof="0" dirty="0" smtClean="0">
            <a:ln/>
            <a:solidFill>
              <a:srgbClr val="FFFFFF"/>
            </a:solidFill>
            <a:effectLst/>
            <a:uLnTx/>
            <a:uFillTx/>
            <a:latin typeface="Tahoma"/>
            <a:ea typeface=""/>
            <a:cs typeface=""/>
          </a:endParaRPr>
        </a:p>
      </dsp:txBody>
      <dsp:txXfrm>
        <a:off x="2611" y="1847715"/>
        <a:ext cx="2072133" cy="1243280"/>
      </dsp:txXfrm>
    </dsp:sp>
    <dsp:sp modelId="{541043AF-1445-AC4A-A92B-C7BB2E05B767}">
      <dsp:nvSpPr>
        <dsp:cNvPr id="0" name=""/>
        <dsp:cNvSpPr/>
      </dsp:nvSpPr>
      <dsp:spPr>
        <a:xfrm>
          <a:off x="2281959" y="1847715"/>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A6: Sensitive Data Exposure</a:t>
          </a:r>
        </a:p>
      </dsp:txBody>
      <dsp:txXfrm>
        <a:off x="2281959" y="1847715"/>
        <a:ext cx="2072133" cy="1243280"/>
      </dsp:txXfrm>
    </dsp:sp>
    <dsp:sp modelId="{55351F9C-771E-D545-BD6F-96E69641DBD2}">
      <dsp:nvSpPr>
        <dsp:cNvPr id="0" name=""/>
        <dsp:cNvSpPr/>
      </dsp:nvSpPr>
      <dsp:spPr>
        <a:xfrm>
          <a:off x="4561306" y="1847715"/>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FFFFFF"/>
              </a:solidFill>
              <a:latin typeface="Tahoma"/>
              <a:ea typeface=""/>
              <a:cs typeface=""/>
            </a:rPr>
            <a:t>A7: </a:t>
          </a:r>
          <a:r>
            <a:rPr lang="en-US" altLang="ja-JP" sz="1800" b="1" kern="1200" dirty="0" smtClean="0">
              <a:solidFill>
                <a:srgbClr val="FFFFFF"/>
              </a:solidFill>
              <a:latin typeface="Tahoma"/>
              <a:ea typeface="ＭＳ Ｐゴシック" pitchFamily="1" charset="-128"/>
              <a:cs typeface=""/>
            </a:rPr>
            <a:t>Missing Function Level Access Control</a:t>
          </a:r>
          <a:endParaRPr lang="en-US" sz="1800" b="1" kern="1200" dirty="0">
            <a:solidFill>
              <a:srgbClr val="FFFFFF"/>
            </a:solidFill>
            <a:latin typeface="Tahoma"/>
            <a:ea typeface=""/>
            <a:cs typeface=""/>
          </a:endParaRPr>
        </a:p>
      </dsp:txBody>
      <dsp:txXfrm>
        <a:off x="4561306" y="1847715"/>
        <a:ext cx="2072133" cy="1243280"/>
      </dsp:txXfrm>
    </dsp:sp>
    <dsp:sp modelId="{C1D69166-305E-2142-8665-00A65918F020}">
      <dsp:nvSpPr>
        <dsp:cNvPr id="0" name=""/>
        <dsp:cNvSpPr/>
      </dsp:nvSpPr>
      <dsp:spPr>
        <a:xfrm>
          <a:off x="6840654" y="1847715"/>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kumimoji="0" lang="en-US" sz="1800" b="1" i="0" u="none" strike="noStrike" kern="1200" cap="none" spc="0" normalizeH="0" baseline="0" noProof="0" dirty="0" smtClean="0">
              <a:ln/>
              <a:solidFill>
                <a:srgbClr val="FFFFFF"/>
              </a:solidFill>
              <a:effectLst/>
              <a:uLnTx/>
              <a:uFillTx/>
              <a:latin typeface="Tahoma"/>
              <a:ea typeface=""/>
              <a:cs typeface=""/>
            </a:rPr>
            <a:t>A8: </a:t>
          </a:r>
          <a:r>
            <a:rPr kumimoji="0" lang="en-US" altLang="ja-JP" sz="1800" b="1" i="0" u="none" strike="noStrike" kern="1200" cap="none" spc="0" normalizeH="0" baseline="0" noProof="0" dirty="0" smtClean="0">
              <a:ln/>
              <a:solidFill>
                <a:srgbClr val="FFFFFF"/>
              </a:solidFill>
              <a:effectLst/>
              <a:uLnTx/>
              <a:uFillTx/>
              <a:latin typeface="Tahoma"/>
              <a:ea typeface="ＭＳ Ｐゴシック" pitchFamily="1" charset="-128"/>
              <a:cs typeface=""/>
            </a:rPr>
            <a:t>Cross Site Request Forgery (CSRF)</a:t>
          </a:r>
          <a:endParaRPr lang="en-US" sz="1800" b="1" kern="1200" dirty="0">
            <a:solidFill>
              <a:srgbClr val="FFFFFF"/>
            </a:solidFill>
            <a:latin typeface="Tahoma"/>
            <a:ea typeface=""/>
            <a:cs typeface=""/>
          </a:endParaRPr>
        </a:p>
      </dsp:txBody>
      <dsp:txXfrm>
        <a:off x="6840654" y="1847715"/>
        <a:ext cx="2072133" cy="1243280"/>
      </dsp:txXfrm>
    </dsp:sp>
    <dsp:sp modelId="{E017613D-0682-B249-B51A-8D5890963079}">
      <dsp:nvSpPr>
        <dsp:cNvPr id="0" name=""/>
        <dsp:cNvSpPr/>
      </dsp:nvSpPr>
      <dsp:spPr>
        <a:xfrm>
          <a:off x="2281959" y="3298209"/>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n-US" sz="1800" b="1" kern="1200" dirty="0" smtClean="0">
              <a:solidFill>
                <a:srgbClr val="FFFFFF"/>
              </a:solidFill>
              <a:latin typeface="Tahoma"/>
              <a:ea typeface=""/>
              <a:cs typeface=""/>
            </a:rPr>
            <a:t>A9: Using Components with known vulnerabilities</a:t>
          </a:r>
          <a:endParaRPr lang="en-US" sz="1800" b="1" kern="1200" dirty="0">
            <a:solidFill>
              <a:srgbClr val="FFFFFF"/>
            </a:solidFill>
            <a:latin typeface="Tahoma"/>
            <a:ea typeface=""/>
            <a:cs typeface=""/>
          </a:endParaRPr>
        </a:p>
      </dsp:txBody>
      <dsp:txXfrm>
        <a:off x="2281959" y="3298209"/>
        <a:ext cx="2072133" cy="1243280"/>
      </dsp:txXfrm>
    </dsp:sp>
    <dsp:sp modelId="{2BFD1927-216E-430A-B0C4-24997B033C54}">
      <dsp:nvSpPr>
        <dsp:cNvPr id="0" name=""/>
        <dsp:cNvSpPr/>
      </dsp:nvSpPr>
      <dsp:spPr>
        <a:xfrm>
          <a:off x="4561306" y="3298209"/>
          <a:ext cx="2072133" cy="1243280"/>
        </a:xfrm>
        <a:prstGeom prst="rect">
          <a:avLst/>
        </a:prstGeom>
        <a:solidFill>
          <a:schemeClr val="tx2"/>
        </a:solidFill>
        <a:ln>
          <a:noFill/>
        </a:ln>
        <a:effectLst>
          <a:outerShdw blurRad="40000" dist="23000" dir="5400000" rotWithShape="0">
            <a:srgbClr val="000000">
              <a:alpha val="35000"/>
            </a:srgbClr>
          </a:outerShdw>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smtClean="0">
              <a:solidFill>
                <a:srgbClr val="FFFFFF"/>
              </a:solidFill>
              <a:latin typeface="Tahoma"/>
              <a:ea typeface=""/>
              <a:cs typeface=""/>
            </a:rPr>
            <a:t>A10:  </a:t>
          </a:r>
          <a:r>
            <a:rPr lang="en-US" sz="1800" b="1" i="0" u="none" kern="1200" dirty="0" err="1" smtClean="0">
              <a:solidFill>
                <a:srgbClr val="FFFFFF"/>
              </a:solidFill>
              <a:latin typeface="Tahoma"/>
              <a:ea typeface=""/>
              <a:cs typeface=""/>
            </a:rPr>
            <a:t>Unvalidated</a:t>
          </a:r>
          <a:r>
            <a:rPr lang="en-US" sz="1800" b="1" i="0" u="none" kern="1200" dirty="0" smtClean="0">
              <a:solidFill>
                <a:srgbClr val="FFFFFF"/>
              </a:solidFill>
              <a:latin typeface="Tahoma"/>
              <a:ea typeface=""/>
              <a:cs typeface=""/>
            </a:rPr>
            <a:t> Redirects and Forwards</a:t>
          </a:r>
          <a:endParaRPr lang="en-US" sz="1800" b="1" kern="1200" dirty="0">
            <a:solidFill>
              <a:srgbClr val="FFFFFF"/>
            </a:solidFill>
            <a:latin typeface="Tahoma"/>
            <a:ea typeface=""/>
            <a:cs typeface=""/>
          </a:endParaRPr>
        </a:p>
      </dsp:txBody>
      <dsp:txXfrm>
        <a:off x="4561306" y="3298209"/>
        <a:ext cx="2072133" cy="12432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59F99F-B4F5-4C58-A467-AD73CAE6EC61}">
      <dsp:nvSpPr>
        <dsp:cNvPr id="0" name=""/>
        <dsp:cNvSpPr/>
      </dsp:nvSpPr>
      <dsp:spPr>
        <a:xfrm>
          <a:off x="0" y="449039"/>
          <a:ext cx="8077200" cy="90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Tricking an application into including unintended commands in the data sent to an interpreter</a:t>
          </a:r>
        </a:p>
      </dsp:txBody>
      <dsp:txXfrm>
        <a:off x="0" y="449039"/>
        <a:ext cx="8077200" cy="907200"/>
      </dsp:txXfrm>
    </dsp:sp>
    <dsp:sp modelId="{94FB6206-372C-425F-9829-D5D30F9CA07E}">
      <dsp:nvSpPr>
        <dsp:cNvPr id="0" name=""/>
        <dsp:cNvSpPr/>
      </dsp:nvSpPr>
      <dsp:spPr>
        <a:xfrm>
          <a:off x="403860" y="212879"/>
          <a:ext cx="565404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kern="1200" dirty="0" smtClean="0"/>
            <a:t>Injection means…</a:t>
          </a:r>
          <a:endParaRPr lang="en-US" sz="1600" kern="1200" dirty="0"/>
        </a:p>
      </dsp:txBody>
      <dsp:txXfrm>
        <a:off x="426917" y="235936"/>
        <a:ext cx="5607926" cy="426206"/>
      </dsp:txXfrm>
    </dsp:sp>
    <dsp:sp modelId="{04799F29-2223-4CE7-9075-60D9BACB9C11}">
      <dsp:nvSpPr>
        <dsp:cNvPr id="0" name=""/>
        <dsp:cNvSpPr/>
      </dsp:nvSpPr>
      <dsp:spPr>
        <a:xfrm>
          <a:off x="0" y="1678799"/>
          <a:ext cx="8077200"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Take strings and interpret them as commands</a:t>
          </a:r>
        </a:p>
        <a:p>
          <a:pPr marL="171450" lvl="1" indent="-171450" algn="l" defTabSz="711200">
            <a:lnSpc>
              <a:spcPct val="90000"/>
            </a:lnSpc>
            <a:spcBef>
              <a:spcPct val="0"/>
            </a:spcBef>
            <a:spcAft>
              <a:spcPct val="15000"/>
            </a:spcAft>
            <a:buChar char="••"/>
          </a:pPr>
          <a:r>
            <a:rPr lang="en-US" sz="1600" kern="1200" dirty="0" smtClean="0"/>
            <a:t>SQL, OS Shell, LDAP, </a:t>
          </a:r>
          <a:r>
            <a:rPr lang="en-US" sz="1600" kern="1200" dirty="0" err="1" smtClean="0"/>
            <a:t>XPath</a:t>
          </a:r>
          <a:r>
            <a:rPr lang="en-US" sz="1600" kern="1200" dirty="0" smtClean="0"/>
            <a:t>, Hibernate, etc…</a:t>
          </a:r>
        </a:p>
      </dsp:txBody>
      <dsp:txXfrm>
        <a:off x="0" y="1678799"/>
        <a:ext cx="8077200" cy="932400"/>
      </dsp:txXfrm>
    </dsp:sp>
    <dsp:sp modelId="{68EF5B30-57B1-4A5F-9D1B-2F632ADB504A}">
      <dsp:nvSpPr>
        <dsp:cNvPr id="0" name=""/>
        <dsp:cNvSpPr/>
      </dsp:nvSpPr>
      <dsp:spPr>
        <a:xfrm>
          <a:off x="403860" y="1442639"/>
          <a:ext cx="565404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kern="1200" dirty="0" smtClean="0"/>
            <a:t>Interpreters…</a:t>
          </a:r>
        </a:p>
      </dsp:txBody>
      <dsp:txXfrm>
        <a:off x="426917" y="1465696"/>
        <a:ext cx="5607926" cy="426206"/>
      </dsp:txXfrm>
    </dsp:sp>
    <dsp:sp modelId="{1A5563CE-4F3E-4F63-BBD4-35F1C512B2C7}">
      <dsp:nvSpPr>
        <dsp:cNvPr id="0" name=""/>
        <dsp:cNvSpPr/>
      </dsp:nvSpPr>
      <dsp:spPr>
        <a:xfrm>
          <a:off x="0" y="2933759"/>
          <a:ext cx="8077200"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Many applications still susceptible (really don’t know why)</a:t>
          </a:r>
        </a:p>
        <a:p>
          <a:pPr marL="171450" lvl="1" indent="-171450" algn="l" defTabSz="711200">
            <a:lnSpc>
              <a:spcPct val="90000"/>
            </a:lnSpc>
            <a:spcBef>
              <a:spcPct val="0"/>
            </a:spcBef>
            <a:spcAft>
              <a:spcPct val="15000"/>
            </a:spcAft>
            <a:buChar char="••"/>
          </a:pPr>
          <a:r>
            <a:rPr lang="en-US" sz="1600" kern="1200" dirty="0" smtClean="0"/>
            <a:t>Even though it’s usually very simple to avoid</a:t>
          </a:r>
        </a:p>
      </dsp:txBody>
      <dsp:txXfrm>
        <a:off x="0" y="2933759"/>
        <a:ext cx="8077200" cy="932400"/>
      </dsp:txXfrm>
    </dsp:sp>
    <dsp:sp modelId="{A840093C-7916-46CF-BB35-A305A6DBEF8B}">
      <dsp:nvSpPr>
        <dsp:cNvPr id="0" name=""/>
        <dsp:cNvSpPr/>
      </dsp:nvSpPr>
      <dsp:spPr>
        <a:xfrm>
          <a:off x="403860" y="2697599"/>
          <a:ext cx="565404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kern="1200" dirty="0" smtClean="0"/>
            <a:t>SQL injection is still quite common</a:t>
          </a:r>
        </a:p>
      </dsp:txBody>
      <dsp:txXfrm>
        <a:off x="426917" y="2720656"/>
        <a:ext cx="5607926" cy="426206"/>
      </dsp:txXfrm>
    </dsp:sp>
    <dsp:sp modelId="{2CE58D8E-C49B-4FDE-8004-E0949DB9DFE4}">
      <dsp:nvSpPr>
        <dsp:cNvPr id="0" name=""/>
        <dsp:cNvSpPr/>
      </dsp:nvSpPr>
      <dsp:spPr>
        <a:xfrm>
          <a:off x="0" y="4188720"/>
          <a:ext cx="8077200" cy="932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26880" tIns="333248" rIns="626880"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Usually severe. Entire database can usually be read or modified</a:t>
          </a:r>
        </a:p>
        <a:p>
          <a:pPr marL="171450" lvl="1" indent="-171450" algn="l" defTabSz="711200">
            <a:lnSpc>
              <a:spcPct val="90000"/>
            </a:lnSpc>
            <a:spcBef>
              <a:spcPct val="0"/>
            </a:spcBef>
            <a:spcAft>
              <a:spcPct val="15000"/>
            </a:spcAft>
            <a:buChar char="••"/>
          </a:pPr>
          <a:r>
            <a:rPr lang="en-US" sz="1600" kern="1200" dirty="0" smtClean="0"/>
            <a:t>May also allow full database schema, or account access, or even OS level access</a:t>
          </a:r>
        </a:p>
      </dsp:txBody>
      <dsp:txXfrm>
        <a:off x="0" y="4188720"/>
        <a:ext cx="8077200" cy="932400"/>
      </dsp:txXfrm>
    </dsp:sp>
    <dsp:sp modelId="{6EDA3725-04A2-4FC9-8283-13D3C50CCEFE}">
      <dsp:nvSpPr>
        <dsp:cNvPr id="0" name=""/>
        <dsp:cNvSpPr/>
      </dsp:nvSpPr>
      <dsp:spPr>
        <a:xfrm>
          <a:off x="403860" y="3952560"/>
          <a:ext cx="5654040" cy="47232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3709" tIns="0" rIns="213709" bIns="0" numCol="1" spcCol="1270" anchor="ctr" anchorCtr="0">
          <a:noAutofit/>
        </a:bodyPr>
        <a:lstStyle/>
        <a:p>
          <a:pPr lvl="0" algn="l" defTabSz="711200">
            <a:lnSpc>
              <a:spcPct val="90000"/>
            </a:lnSpc>
            <a:spcBef>
              <a:spcPct val="0"/>
            </a:spcBef>
            <a:spcAft>
              <a:spcPct val="35000"/>
            </a:spcAft>
          </a:pPr>
          <a:r>
            <a:rPr lang="en-US" sz="1600" kern="1200" dirty="0" smtClean="0"/>
            <a:t>Typical Impact</a:t>
          </a:r>
        </a:p>
      </dsp:txBody>
      <dsp:txXfrm>
        <a:off x="426917" y="3975617"/>
        <a:ext cx="5607926" cy="4262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47EBE-A15D-4C22-B937-41021BC092E3}">
      <dsp:nvSpPr>
        <dsp:cNvPr id="0" name=""/>
        <dsp:cNvSpPr/>
      </dsp:nvSpPr>
      <dsp:spPr>
        <a:xfrm>
          <a:off x="0" y="286130"/>
          <a:ext cx="8229600" cy="8741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Means credentials have to go with every request</a:t>
          </a:r>
        </a:p>
        <a:p>
          <a:pPr marL="114300" lvl="1" indent="-114300" algn="l" defTabSz="666750">
            <a:lnSpc>
              <a:spcPct val="90000"/>
            </a:lnSpc>
            <a:spcBef>
              <a:spcPct val="0"/>
            </a:spcBef>
            <a:spcAft>
              <a:spcPct val="15000"/>
            </a:spcAft>
            <a:buChar char="••"/>
          </a:pPr>
          <a:r>
            <a:rPr lang="en-US" sz="1500" kern="1200" dirty="0" smtClean="0"/>
            <a:t>Should use SSL for everything requiring authentication</a:t>
          </a:r>
        </a:p>
      </dsp:txBody>
      <dsp:txXfrm>
        <a:off x="0" y="286130"/>
        <a:ext cx="8229600" cy="874125"/>
      </dsp:txXfrm>
    </dsp:sp>
    <dsp:sp modelId="{C1CCF742-3354-40B0-8547-149D5B45EAE5}">
      <dsp:nvSpPr>
        <dsp:cNvPr id="0" name=""/>
        <dsp:cNvSpPr/>
      </dsp:nvSpPr>
      <dsp:spPr>
        <a:xfrm>
          <a:off x="411480" y="64730"/>
          <a:ext cx="5760720" cy="4428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a:lnSpc>
              <a:spcPct val="90000"/>
            </a:lnSpc>
            <a:spcBef>
              <a:spcPct val="0"/>
            </a:spcBef>
            <a:spcAft>
              <a:spcPct val="35000"/>
            </a:spcAft>
          </a:pPr>
          <a:r>
            <a:rPr lang="en-US" sz="1500" kern="1200" dirty="0" smtClean="0"/>
            <a:t>HTTP is a “stateless” protocol</a:t>
          </a:r>
          <a:endParaRPr lang="en-US" sz="1500" kern="1200" dirty="0"/>
        </a:p>
      </dsp:txBody>
      <dsp:txXfrm>
        <a:off x="433096" y="86346"/>
        <a:ext cx="5717488" cy="399568"/>
      </dsp:txXfrm>
    </dsp:sp>
    <dsp:sp modelId="{1BE3829A-B36B-4166-B2D8-8596D466B3AD}">
      <dsp:nvSpPr>
        <dsp:cNvPr id="0" name=""/>
        <dsp:cNvSpPr/>
      </dsp:nvSpPr>
      <dsp:spPr>
        <a:xfrm>
          <a:off x="0" y="1462655"/>
          <a:ext cx="8229600" cy="1134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SESSION ID used to track state since HTTP doesn’t</a:t>
          </a:r>
        </a:p>
        <a:p>
          <a:pPr marL="228600" lvl="2" indent="-114300" algn="l" defTabSz="666750">
            <a:lnSpc>
              <a:spcPct val="90000"/>
            </a:lnSpc>
            <a:spcBef>
              <a:spcPct val="0"/>
            </a:spcBef>
            <a:spcAft>
              <a:spcPct val="15000"/>
            </a:spcAft>
            <a:buChar char="••"/>
          </a:pPr>
          <a:r>
            <a:rPr lang="en-US" sz="1500" kern="1200" dirty="0" smtClean="0"/>
            <a:t>and it is just as good as credentials to an attacker</a:t>
          </a:r>
        </a:p>
        <a:p>
          <a:pPr marL="114300" lvl="1" indent="-114300" algn="l" defTabSz="666750">
            <a:lnSpc>
              <a:spcPct val="90000"/>
            </a:lnSpc>
            <a:spcBef>
              <a:spcPct val="0"/>
            </a:spcBef>
            <a:spcAft>
              <a:spcPct val="15000"/>
            </a:spcAft>
            <a:buChar char="••"/>
          </a:pPr>
          <a:r>
            <a:rPr lang="en-US" sz="1500" kern="1200" dirty="0" smtClean="0"/>
            <a:t>SESSION ID is typically exposed on the network, in browser, in logs, …</a:t>
          </a:r>
        </a:p>
      </dsp:txBody>
      <dsp:txXfrm>
        <a:off x="0" y="1462655"/>
        <a:ext cx="8229600" cy="1134000"/>
      </dsp:txXfrm>
    </dsp:sp>
    <dsp:sp modelId="{F18F51E8-D932-4C66-B789-743280E530A8}">
      <dsp:nvSpPr>
        <dsp:cNvPr id="0" name=""/>
        <dsp:cNvSpPr/>
      </dsp:nvSpPr>
      <dsp:spPr>
        <a:xfrm>
          <a:off x="411480" y="1241255"/>
          <a:ext cx="5760720" cy="4428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a:lnSpc>
              <a:spcPct val="90000"/>
            </a:lnSpc>
            <a:spcBef>
              <a:spcPct val="0"/>
            </a:spcBef>
            <a:spcAft>
              <a:spcPct val="35000"/>
            </a:spcAft>
          </a:pPr>
          <a:r>
            <a:rPr lang="en-US" sz="1500" kern="1200" dirty="0" smtClean="0"/>
            <a:t>Session management flaws</a:t>
          </a:r>
        </a:p>
      </dsp:txBody>
      <dsp:txXfrm>
        <a:off x="433096" y="1262871"/>
        <a:ext cx="5717488" cy="399568"/>
      </dsp:txXfrm>
    </dsp:sp>
    <dsp:sp modelId="{A16841A0-9150-49EB-A1DB-7E1C3B9A3F71}">
      <dsp:nvSpPr>
        <dsp:cNvPr id="0" name=""/>
        <dsp:cNvSpPr/>
      </dsp:nvSpPr>
      <dsp:spPr>
        <a:xfrm>
          <a:off x="0" y="2899055"/>
          <a:ext cx="8229600" cy="850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Change my password, remember my password, forgot my password, secret question, logout, email address, etc…</a:t>
          </a:r>
        </a:p>
      </dsp:txBody>
      <dsp:txXfrm>
        <a:off x="0" y="2899055"/>
        <a:ext cx="8229600" cy="850500"/>
      </dsp:txXfrm>
    </dsp:sp>
    <dsp:sp modelId="{F9359673-9E66-491D-9A3F-80FEBC5DD5B5}">
      <dsp:nvSpPr>
        <dsp:cNvPr id="0" name=""/>
        <dsp:cNvSpPr/>
      </dsp:nvSpPr>
      <dsp:spPr>
        <a:xfrm>
          <a:off x="411480" y="2677656"/>
          <a:ext cx="5760720" cy="4428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a:lnSpc>
              <a:spcPct val="90000"/>
            </a:lnSpc>
            <a:spcBef>
              <a:spcPct val="0"/>
            </a:spcBef>
            <a:spcAft>
              <a:spcPct val="35000"/>
            </a:spcAft>
          </a:pPr>
          <a:r>
            <a:rPr lang="en-US" sz="1500" kern="1200" dirty="0" smtClean="0"/>
            <a:t>Beware the side-doors</a:t>
          </a:r>
        </a:p>
      </dsp:txBody>
      <dsp:txXfrm>
        <a:off x="433096" y="2699272"/>
        <a:ext cx="5717488" cy="399568"/>
      </dsp:txXfrm>
    </dsp:sp>
    <dsp:sp modelId="{5EFBF7D3-C76B-451F-8F43-50FE2D1F4264}">
      <dsp:nvSpPr>
        <dsp:cNvPr id="0" name=""/>
        <dsp:cNvSpPr/>
      </dsp:nvSpPr>
      <dsp:spPr>
        <a:xfrm>
          <a:off x="0" y="4051956"/>
          <a:ext cx="8229600" cy="63787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User accounts compromised or user sessions hijacked</a:t>
          </a:r>
        </a:p>
      </dsp:txBody>
      <dsp:txXfrm>
        <a:off x="0" y="4051956"/>
        <a:ext cx="8229600" cy="637875"/>
      </dsp:txXfrm>
    </dsp:sp>
    <dsp:sp modelId="{909709D9-B61A-4632-8587-2587842CC1EE}">
      <dsp:nvSpPr>
        <dsp:cNvPr id="0" name=""/>
        <dsp:cNvSpPr/>
      </dsp:nvSpPr>
      <dsp:spPr>
        <a:xfrm>
          <a:off x="411480" y="3830556"/>
          <a:ext cx="5760720" cy="442800"/>
        </a:xfrm>
        <a:prstGeom prst="roundRect">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a:lnSpc>
              <a:spcPct val="90000"/>
            </a:lnSpc>
            <a:spcBef>
              <a:spcPct val="0"/>
            </a:spcBef>
            <a:spcAft>
              <a:spcPct val="35000"/>
            </a:spcAft>
          </a:pPr>
          <a:r>
            <a:rPr lang="en-US" sz="1500" kern="1200" dirty="0" smtClean="0"/>
            <a:t>Typical Impact</a:t>
          </a:r>
        </a:p>
      </dsp:txBody>
      <dsp:txXfrm>
        <a:off x="433096" y="3852172"/>
        <a:ext cx="5717488"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1">
  <dgm:title val=""/>
  <dgm:desc val=""/>
  <dgm:catLst>
    <dgm:cat type="list" pri="1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B510A8-517B-7445-91CB-0FA59D5381A9}" type="datetimeFigureOut">
              <a:rPr lang="en-US" smtClean="0"/>
              <a:t>3/13/17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D6751D-D28C-B844-B83B-6A6811CB7A06}" type="slidenum">
              <a:rPr lang="en-US" smtClean="0"/>
              <a:t>‹#›</a:t>
            </a:fld>
            <a:endParaRPr lang="en-US"/>
          </a:p>
        </p:txBody>
      </p:sp>
    </p:spTree>
    <p:extLst>
      <p:ext uri="{BB962C8B-B14F-4D97-AF65-F5344CB8AC3E}">
        <p14:creationId xmlns:p14="http://schemas.microsoft.com/office/powerpoint/2010/main" val="29865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 Id="rId3" Type="http://schemas.openxmlformats.org/officeDocument/2006/relationships/hyperlink" Target="https://owasp.org/index.php/Azerbaijan"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OWASP is a global community that drives the visibility and evolution in the safety and security of the world’s software.</a:t>
            </a:r>
          </a:p>
          <a:p>
            <a:pPr marL="0" marR="0" lvl="0" indent="0" algn="l" rtl="0">
              <a:spcBef>
                <a:spcPts val="60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Everyone is free to participate in OWASP and </a:t>
            </a:r>
            <a:r>
              <a:rPr lang="en" sz="1200" b="0" i="0" u="sng" strike="noStrike" cap="none">
                <a:solidFill>
                  <a:schemeClr val="dk1"/>
                </a:solidFill>
                <a:latin typeface="Ubuntu"/>
                <a:ea typeface="Ubuntu"/>
                <a:cs typeface="Ubuntu"/>
                <a:sym typeface="Ubuntu"/>
              </a:rPr>
              <a:t>all of our materials</a:t>
            </a:r>
            <a:r>
              <a:rPr lang="en" sz="1200" b="0" i="0" u="none" strike="noStrike" cap="none">
                <a:solidFill>
                  <a:schemeClr val="dk1"/>
                </a:solidFill>
                <a:latin typeface="Ubuntu"/>
                <a:ea typeface="Ubuntu"/>
                <a:cs typeface="Ubuntu"/>
                <a:sym typeface="Ubuntu"/>
              </a:rPr>
              <a:t> are available under a free and open software licenses. </a:t>
            </a:r>
          </a:p>
          <a:p>
            <a:pPr marL="0" marR="0" lvl="0" indent="0" algn="l" rtl="0">
              <a:spcBef>
                <a:spcPts val="60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OWASP is a registered nonprofit in the United States and Europe, so all of  your financial contributions are tax deductible.</a:t>
            </a:r>
          </a:p>
          <a:p>
            <a:pPr marL="0" marR="0" lvl="0" indent="0" algn="l" rtl="0">
              <a:spcBef>
                <a:spcPts val="600"/>
              </a:spcBef>
              <a:buClr>
                <a:srgbClr val="000000"/>
              </a:buClr>
              <a:buSzPct val="25000"/>
              <a:buFont typeface="Arial"/>
              <a:buNone/>
            </a:pPr>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57092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9" name="Shape 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From Sarah’s roll-up report August 11 2013.</a:t>
            </a:r>
          </a:p>
          <a:p>
            <a:pPr marL="457200" marR="0" lvl="0" indent="-292100" algn="l" rtl="0">
              <a:lnSpc>
                <a:spcPct val="115000"/>
              </a:lnSpc>
              <a:spcBef>
                <a:spcPts val="0"/>
              </a:spcBef>
              <a:buClr>
                <a:srgbClr val="000000"/>
              </a:buClr>
              <a:buSzPct val="100000"/>
              <a:buFont typeface="Arial"/>
              <a:buChar char="●"/>
            </a:pPr>
            <a:r>
              <a:rPr lang="en" sz="1000" b="0" i="0" u="none" strike="noStrike" cap="none">
                <a:solidFill>
                  <a:schemeClr val="dk1"/>
                </a:solidFill>
                <a:latin typeface="Arial"/>
                <a:ea typeface="Arial"/>
                <a:cs typeface="Arial"/>
                <a:sym typeface="Arial"/>
              </a:rPr>
              <a:t>New Chapters August 2013: 1</a:t>
            </a:r>
          </a:p>
          <a:p>
            <a:pPr marL="0" marR="0" lvl="0" indent="0" algn="l" rtl="0">
              <a:spcBef>
                <a:spcPts val="0"/>
              </a:spcBef>
              <a:buClr>
                <a:srgbClr val="1155CC"/>
              </a:buClr>
              <a:buSzPct val="25000"/>
              <a:buFont typeface="Arial"/>
              <a:buNone/>
            </a:pPr>
            <a:r>
              <a:rPr lang="en" sz="1000" b="0" i="0" u="sng" strike="noStrike" cap="none">
                <a:solidFill>
                  <a:schemeClr val="hlink"/>
                </a:solidFill>
                <a:latin typeface="Arial"/>
                <a:ea typeface="Arial"/>
                <a:cs typeface="Arial"/>
                <a:sym typeface="Arial"/>
                <a:hlinkClick r:id="rId3"/>
              </a:rPr>
              <a:t>Azerbaijan</a:t>
            </a:r>
            <a:r>
              <a:rPr lang="en" sz="1000" b="0" i="0" u="sng" strike="noStrike" cap="none">
                <a:solidFill>
                  <a:srgbClr val="1155CC"/>
                </a:solidFill>
                <a:latin typeface="Arial"/>
                <a:ea typeface="Arial"/>
                <a:cs typeface="Arial"/>
                <a:sym typeface="Arial"/>
              </a:rPr>
              <a:t> </a:t>
            </a:r>
            <a:r>
              <a:rPr lang="en" sz="1000" b="0" i="0" u="none" strike="noStrike" cap="none">
                <a:solidFill>
                  <a:schemeClr val="dk1"/>
                </a:solidFill>
                <a:latin typeface="Arial"/>
                <a:ea typeface="Arial"/>
                <a:cs typeface="Arial"/>
                <a:sym typeface="Arial"/>
              </a:rPr>
              <a:t>(Middle East) - lead by  </a:t>
            </a:r>
            <a:r>
              <a:rPr lang="en" sz="1000" b="0" i="0" u="none" strike="noStrike" cap="none">
                <a:solidFill>
                  <a:srgbClr val="663366"/>
                </a:solidFill>
                <a:latin typeface="Arial"/>
                <a:ea typeface="Arial"/>
                <a:cs typeface="Arial"/>
                <a:sym typeface="Arial"/>
              </a:rPr>
              <a:t>Adil Aliyev</a:t>
            </a:r>
          </a:p>
          <a:p>
            <a:pPr marL="0" marR="0" lvl="0" indent="0" algn="l" rtl="0">
              <a:spcBef>
                <a:spcPts val="0"/>
              </a:spcBef>
              <a:buClr>
                <a:schemeClr val="dk1"/>
              </a:buClr>
              <a:buSzPct val="25000"/>
              <a:buFont typeface="Arial"/>
              <a:buNone/>
            </a:pPr>
            <a:endParaRPr sz="1000" b="0" i="0" u="none" strike="noStrike" cap="none">
              <a:solidFill>
                <a:srgbClr val="663366"/>
              </a:solidFill>
              <a:latin typeface="Arial"/>
              <a:ea typeface="Arial"/>
              <a:cs typeface="Arial"/>
              <a:sym typeface="Arial"/>
            </a:endParaRPr>
          </a:p>
          <a:p>
            <a:pPr marL="0" marR="0" lvl="0" indent="0" algn="l" rtl="0">
              <a:spcBef>
                <a:spcPts val="0"/>
              </a:spcBef>
              <a:buClr>
                <a:srgbClr val="663366"/>
              </a:buClr>
              <a:buSzPct val="25000"/>
              <a:buFont typeface="Arial"/>
              <a:buNone/>
            </a:pPr>
            <a:r>
              <a:rPr lang="en" sz="1000" b="0" i="0" u="none" strike="noStrike" cap="none">
                <a:solidFill>
                  <a:srgbClr val="663366"/>
                </a:solidFill>
                <a:latin typeface="Arial"/>
                <a:ea typeface="Arial"/>
                <a:cs typeface="Arial"/>
                <a:sym typeface="Arial"/>
              </a:rPr>
              <a:t>How many countries?</a:t>
            </a:r>
          </a:p>
          <a:p>
            <a:pPr marL="0" marR="0" lvl="0" indent="0" algn="l" rtl="0">
              <a:spcBef>
                <a:spcPts val="0"/>
              </a:spcBef>
              <a:buClr>
                <a:srgbClr val="663366"/>
              </a:buClr>
              <a:buSzPct val="25000"/>
              <a:buFont typeface="Arial"/>
              <a:buNone/>
            </a:pPr>
            <a:r>
              <a:rPr lang="en" sz="1000" b="0" i="0" u="none" strike="noStrike" cap="none">
                <a:solidFill>
                  <a:srgbClr val="663366"/>
                </a:solidFill>
                <a:latin typeface="Arial"/>
                <a:ea typeface="Arial"/>
                <a:cs typeface="Arial"/>
                <a:sym typeface="Arial"/>
              </a:rPr>
              <a:t>as of 4/2/2015</a:t>
            </a:r>
          </a:p>
          <a:p>
            <a:pPr marL="0" marR="0" lvl="0" indent="0" algn="l" rtl="0">
              <a:spcBef>
                <a:spcPts val="0"/>
              </a:spcBef>
              <a:buClr>
                <a:srgbClr val="663366"/>
              </a:buClr>
              <a:buSzPct val="25000"/>
              <a:buFont typeface="Arial"/>
              <a:buNone/>
            </a:pPr>
            <a:r>
              <a:rPr lang="en" sz="1000" b="0" i="0" u="none" strike="noStrike" cap="none">
                <a:solidFill>
                  <a:srgbClr val="663366"/>
                </a:solidFill>
                <a:latin typeface="Arial"/>
                <a:ea typeface="Arial"/>
                <a:cs typeface="Arial"/>
                <a:sym typeface="Arial"/>
              </a:rPr>
              <a:t>102 as of 10/30/2013</a:t>
            </a:r>
          </a:p>
        </p:txBody>
      </p:sp>
    </p:spTree>
    <p:extLst>
      <p:ext uri="{BB962C8B-B14F-4D97-AF65-F5344CB8AC3E}">
        <p14:creationId xmlns:p14="http://schemas.microsoft.com/office/powerpoint/2010/main" val="970694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5" name="Shape 9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Updated to 36k - TJB 19-Feb</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2013: 43,000</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ye2014: 44,000</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34624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Does Industry &amp; Government think our materials are creditable? </a:t>
            </a:r>
          </a:p>
          <a:p>
            <a:pPr marL="0" marR="0" lvl="0" indent="0" algn="l" rtl="0">
              <a:spcBef>
                <a:spcPts val="0"/>
              </a:spcBef>
              <a:buClr>
                <a:schemeClr val="dk1"/>
              </a:buClr>
              <a:buSzPct val="25000"/>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NOTE: pick a few that you find interesting, (delete the rest) no need to name them all...</a:t>
            </a: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Canadian Cyber Incident Response Centre, Center for Internet Security (CIS), Centre for the Protection of National Infrastructure (CPNI), Cloud Security Alliance (CSA), Defense Information Systems Agency (DISA), European Network and Information Security Agency (ENISA), Federal Financial Institutions Examination Council (FFIEC), Federal Trade Commission (FTC), Financial Services Roundtable, GovCertUK, Institute of Electrical and Electronics Engineers (IEEE), International Organization for Standardization (ISO) and International Electrotechnical Commission (IEC), National Cyber Security Division, National Institute of Standards and Technology (NIST), National Security Agency/Central Security Service, Payment Card Industry Security Standards Council (PCI SSC), SANS Institute, Software Engineering Institute (SEI), Trusted Information Sharing Network for Critical Infrastructure Protection (TISN), World Wide Web Consortium (W3C), Australian Computer Emergency Response Team (AusCERT), Canadian Cyber Incident Response Centre, Combined Security Incident Response Team (CSIRTUK), Information Assurance Technology Analysis Center (IATAC),  Data and Analysis Center for Software (DACS). </a:t>
            </a:r>
          </a:p>
          <a:p>
            <a:pPr marL="0" marR="0" lvl="0" indent="0" algn="l" rtl="0">
              <a:spcBef>
                <a:spcPts val="0"/>
              </a:spcBef>
              <a:buClr>
                <a:schemeClr val="dk1"/>
              </a:buClr>
              <a:buSzPct val="25000"/>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And in September the Department of Homeland Security (DHS)!</a:t>
            </a: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88 as of 2013</a:t>
            </a: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126 as of 03/31/2015</a:t>
            </a:r>
          </a:p>
          <a:p>
            <a:pPr marL="0" marR="0" lvl="0" indent="0" algn="l" rtl="0">
              <a:spcBef>
                <a:spcPts val="0"/>
              </a:spcBef>
              <a:buClr>
                <a:schemeClr val="dk1"/>
              </a:buClr>
              <a:buSzPct val="25000"/>
              <a:buFont typeface="Arial"/>
              <a:buNone/>
            </a:pPr>
            <a:endParaRPr sz="1200" b="0" i="0" u="none" strike="noStrike" cap="none">
              <a:solidFill>
                <a:schemeClr val="dk1"/>
              </a:solidFill>
              <a:latin typeface="Ubuntu"/>
              <a:ea typeface="Ubuntu"/>
              <a:cs typeface="Ubuntu"/>
              <a:sym typeface="Ubuntu"/>
            </a:endParaRP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Source: </a:t>
            </a:r>
          </a:p>
          <a:p>
            <a:pPr marL="0" marR="0" lvl="0" indent="0" algn="l" rtl="0">
              <a:spcBef>
                <a:spcPts val="0"/>
              </a:spcBef>
              <a:buClr>
                <a:schemeClr val="dk1"/>
              </a:buClr>
              <a:buSzPct val="25000"/>
              <a:buFont typeface="Arial"/>
              <a:buNone/>
            </a:pPr>
            <a:r>
              <a:rPr lang="en" sz="1200" b="0" i="0" u="none" strike="noStrike" cap="none">
                <a:solidFill>
                  <a:schemeClr val="dk1"/>
                </a:solidFill>
                <a:latin typeface="Arial"/>
                <a:ea typeface="Arial"/>
                <a:cs typeface="Arial"/>
                <a:sym typeface="Arial"/>
              </a:rPr>
              <a:t>https://www.owasp.org/index.php/Industry:Citations</a:t>
            </a:r>
          </a:p>
        </p:txBody>
      </p:sp>
    </p:spTree>
    <p:extLst>
      <p:ext uri="{BB962C8B-B14F-4D97-AF65-F5344CB8AC3E}">
        <p14:creationId xmlns:p14="http://schemas.microsoft.com/office/powerpoint/2010/main" val="1631966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05" name="Shape 10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Are you a alumni? Do you give back to your college - bring them OWASP via or Academic Supporters program. Academics supporters provide space for chapter or student chapter meetings and provide feedback on our educational materials as well as conversation around application security curriculum development.</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We are currently revising our Academic Supporters program. In the past we have had over 100 universities and schools listed as academic supporters.</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8 reported active/confirmed as of 3/31/2015</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765225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0" name="Shape 11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Corporate Supporters -- Industry providers such as UPS, BestBuy, HP, Oracle, Twitter, and many technology service providers including Rackspace thank you for hosting the website btw (count from https://www.owasp.org/index.php/Main_Page) </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Source: https://www.owasp.org/index.php/February_2015_Membership_Report</a:t>
            </a:r>
          </a:p>
        </p:txBody>
      </p:sp>
    </p:spTree>
    <p:extLst>
      <p:ext uri="{BB962C8B-B14F-4D97-AF65-F5344CB8AC3E}">
        <p14:creationId xmlns:p14="http://schemas.microsoft.com/office/powerpoint/2010/main" val="919003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15" name="Shape 11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http://owasp.com/index.php/July_2013_Membership_Report</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597557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69" name="Shape 16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This event is more than a bunch of speakers presenting slides you should see this in the hallways and after the sessions are over.  People sitting down to </a:t>
            </a: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work together on projects big and small. If your like the rest of us, you don't need more email so take the time to introduce yourself and provide feedback.</a:t>
            </a:r>
          </a:p>
        </p:txBody>
      </p:sp>
    </p:spTree>
    <p:extLst>
      <p:ext uri="{BB962C8B-B14F-4D97-AF65-F5344CB8AC3E}">
        <p14:creationId xmlns:p14="http://schemas.microsoft.com/office/powerpoint/2010/main" val="341526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F566FEEA-1CA0-4C9E-8071-95A593E6C199}" type="slidenum">
              <a:rPr lang="en-US"/>
              <a:pPr/>
              <a:t>41</a:t>
            </a:fld>
            <a:endParaRPr lang="en-US"/>
          </a:p>
        </p:txBody>
      </p:sp>
      <p:sp>
        <p:nvSpPr>
          <p:cNvPr id="41987" name="Rectangle 2"/>
          <p:cNvSpPr>
            <a:spLocks noGrp="1" noRot="1" noChangeAspect="1" noChangeArrowheads="1" noTextEdit="1"/>
          </p:cNvSpPr>
          <p:nvPr>
            <p:ph type="sldImg"/>
          </p:nvPr>
        </p:nvSpPr>
        <p:spPr>
          <a:xfrm>
            <a:off x="1144588" y="685800"/>
            <a:ext cx="4570412" cy="3429000"/>
          </a:xfrm>
          <a:ln/>
        </p:spPr>
      </p:sp>
      <p:sp>
        <p:nvSpPr>
          <p:cNvPr id="41988"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7670859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spect="1" noChangeArrowheads="1" noTextEdit="1"/>
          </p:cNvSpPr>
          <p:nvPr>
            <p:ph type="sldImg"/>
          </p:nvPr>
        </p:nvSpPr>
        <p:spPr>
          <a:xfrm>
            <a:off x="96838" y="0"/>
            <a:ext cx="6770687" cy="5080000"/>
          </a:xfrm>
          <a:ln cap="flat" algn="ctr"/>
        </p:spPr>
      </p:sp>
      <p:sp>
        <p:nvSpPr>
          <p:cNvPr id="43011" name="Rectangle 3"/>
          <p:cNvSpPr>
            <a:spLocks noGrp="1" noChangeAspect="1" noChangeArrowheads="1"/>
          </p:cNvSpPr>
          <p:nvPr>
            <p:ph type="body" idx="1"/>
          </p:nvPr>
        </p:nvSpPr>
        <p:spPr>
          <a:ln cap="flat" algn="ctr"/>
        </p:spPr>
        <p:txBody>
          <a:bodyPr lIns="91393" rIns="91393"/>
          <a:lstStyle/>
          <a:p>
            <a:pPr eaLnBrk="1" hangingPunct="1"/>
            <a:r>
              <a:rPr lang="en-US" smtClean="0"/>
              <a:t>Main Point</a:t>
            </a:r>
          </a:p>
          <a:p>
            <a:pPr lvl="1" eaLnBrk="1" hangingPunct="1"/>
            <a:r>
              <a:rPr lang="en-US" smtClean="0"/>
              <a:t>The flow of a SQL injection attack goes from attacker to application to database, then back.</a:t>
            </a:r>
          </a:p>
          <a:p>
            <a:pPr eaLnBrk="1" hangingPunct="1"/>
            <a:r>
              <a:rPr lang="en-US" smtClean="0"/>
              <a:t>Teaching Points</a:t>
            </a:r>
          </a:p>
          <a:p>
            <a:pPr lvl="1" eaLnBrk="1" hangingPunct="1"/>
            <a:r>
              <a:rPr lang="en-US" smtClean="0"/>
              <a:t>SQL injection is a simple attack that exploits the trust relationship between the database and the application.  In essence, the attacker tricks the application into sending the wrong query to the database.  The database trusts the application, and so complies with the request.</a:t>
            </a:r>
          </a:p>
          <a:p>
            <a:pPr lvl="1" eaLnBrk="1" hangingPunct="1"/>
            <a:r>
              <a:rPr lang="en-US" smtClean="0"/>
              <a:t>Even if the data is encrypted in the database, this type of attack can access the data.  In the example depicted above, the attacker sends an attack in the data that tricks the database into returning all the credit cards from the database instead of only one.  Normally, the application would decrypt the account owner’s credit card number (or other sensitive data) and display it. When attacked, the application decrypts all the card numbers and displays them all to the attacker.</a:t>
            </a:r>
          </a:p>
          <a:p>
            <a:pPr eaLnBrk="1" hangingPunct="1"/>
            <a:r>
              <a:rPr lang="en-US" smtClean="0"/>
              <a:t>Examples, Demonstrations, Stories, Notes</a:t>
            </a:r>
          </a:p>
          <a:p>
            <a:pPr lvl="1" eaLnBrk="1" hangingPunct="1"/>
            <a:r>
              <a:rPr lang="en-US" smtClean="0"/>
              <a:t> </a:t>
            </a:r>
          </a:p>
          <a:p>
            <a:pPr eaLnBrk="1" hangingPunct="1"/>
            <a:endParaRPr lang="en-US" smtClean="0"/>
          </a:p>
          <a:p>
            <a:pPr eaLnBrk="1" hangingPunct="1"/>
            <a:endParaRPr lang="en-US" smtClean="0"/>
          </a:p>
        </p:txBody>
      </p:sp>
    </p:spTree>
    <p:extLst>
      <p:ext uri="{BB962C8B-B14F-4D97-AF65-F5344CB8AC3E}">
        <p14:creationId xmlns:p14="http://schemas.microsoft.com/office/powerpoint/2010/main" val="329274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FE6324EA-FC1F-4629-AED7-FF077B5EF4EB}" type="slidenum">
              <a:rPr lang="en-US"/>
              <a:pPr/>
              <a:t>44</a:t>
            </a:fld>
            <a:endParaRPr lang="en-US"/>
          </a:p>
        </p:txBody>
      </p:sp>
      <p:sp>
        <p:nvSpPr>
          <p:cNvPr id="46083" name="Rectangle 2"/>
          <p:cNvSpPr>
            <a:spLocks noGrp="1" noRot="1" noChangeAspect="1" noChangeArrowheads="1" noTextEdit="1"/>
          </p:cNvSpPr>
          <p:nvPr>
            <p:ph type="sldImg"/>
          </p:nvPr>
        </p:nvSpPr>
        <p:spPr>
          <a:xfrm>
            <a:off x="1144588" y="685800"/>
            <a:ext cx="4570412" cy="3429000"/>
          </a:xfrm>
          <a:ln/>
        </p:spPr>
      </p:sp>
      <p:sp>
        <p:nvSpPr>
          <p:cNvPr id="46084"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7633604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A recent survey carried out by TimeBank through Reed Executive showed that among 200 of the UK's leading businesses</a:t>
            </a:r>
          </a:p>
          <a:p>
            <a:pPr marL="0" marR="0" lvl="0" indent="0" algn="l" rtl="0">
              <a:spcBef>
                <a:spcPts val="0"/>
              </a:spcBef>
              <a:buClr>
                <a:srgbClr val="000000"/>
              </a:buClr>
              <a:buSzPct val="25000"/>
              <a:buFont typeface="Arial"/>
              <a:buNone/>
            </a:pPr>
            <a:endParaRPr sz="1200" b="0" i="0" u="none" strike="noStrike" cap="none">
              <a:solidFill>
                <a:schemeClr val="dk1"/>
              </a:solidFill>
              <a:latin typeface="Arial"/>
              <a:ea typeface="Arial"/>
              <a:cs typeface="Arial"/>
              <a:sym typeface="Arial"/>
            </a:endParaRP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94% think volunteering adds to the skills of their workforce</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58% say voluntary work can be more valuable than experience gained in paid employment</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25% offer paid time off to employee volunteers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15% allow sabbaticals for volunteering projects.</a:t>
            </a:r>
          </a:p>
          <a:p>
            <a:pPr marL="0" marR="0" lvl="0" indent="0" algn="l" rtl="0">
              <a:spcBef>
                <a:spcPts val="0"/>
              </a:spcBef>
              <a:buClr>
                <a:srgbClr val="000000"/>
              </a:buClr>
              <a:buSzPct val="25000"/>
              <a:buFont typeface="Arial"/>
              <a:buNone/>
            </a:pPr>
            <a:endParaRPr sz="1200" b="0" i="0" u="none" strike="noStrike" cap="none">
              <a:solidFill>
                <a:schemeClr val="dk1"/>
              </a:solidFill>
              <a:latin typeface="Arial"/>
              <a:ea typeface="Arial"/>
              <a:cs typeface="Arial"/>
              <a:sym typeface="Arial"/>
            </a:endParaRPr>
          </a:p>
          <a:p>
            <a:pPr marL="0" marR="0" lvl="0" indent="0" algn="l" rtl="0">
              <a:spcBef>
                <a:spcPts val="0"/>
              </a:spcBef>
              <a:buClr>
                <a:srgbClr val="000000"/>
              </a:buClr>
              <a:buSzPct val="25000"/>
              <a:buFont typeface="Arial"/>
              <a:buNone/>
            </a:pPr>
            <a:r>
              <a:rPr lang="en" sz="1200" b="0" i="0" u="none" strike="noStrike" cap="none">
                <a:solidFill>
                  <a:schemeClr val="dk1"/>
                </a:solidFill>
                <a:latin typeface="Arial"/>
                <a:ea typeface="Arial"/>
                <a:cs typeface="Arial"/>
                <a:sym typeface="Arial"/>
              </a:rPr>
              <a:t>Employer supported volunteering can help a company’s: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Reputation and credibility</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Recruitment and staff retention</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Staff morale and work performance</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Training and development</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Change management</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Arial"/>
                <a:ea typeface="Arial"/>
                <a:cs typeface="Arial"/>
                <a:sym typeface="Arial"/>
              </a:rPr>
              <a:t>Government and regulatory relations.</a:t>
            </a:r>
          </a:p>
        </p:txBody>
      </p:sp>
    </p:spTree>
    <p:extLst>
      <p:ext uri="{BB962C8B-B14F-4D97-AF65-F5344CB8AC3E}">
        <p14:creationId xmlns:p14="http://schemas.microsoft.com/office/powerpoint/2010/main" val="881288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4294967295"/>
          </p:nvPr>
        </p:nvSpPr>
        <p:spPr bwMode="auto">
          <a:xfrm>
            <a:off x="3884439" y="8684612"/>
            <a:ext cx="2972007" cy="457826"/>
          </a:xfrm>
          <a:prstGeom prst="rect">
            <a:avLst/>
          </a:prstGeom>
          <a:noFill/>
          <a:ln>
            <a:miter lim="800000"/>
            <a:headEnd/>
            <a:tailEnd/>
          </a:ln>
        </p:spPr>
        <p:txBody>
          <a:bodyPr lIns="91428" tIns="45714" rIns="91428" bIns="45714"/>
          <a:lstStyle/>
          <a:p>
            <a:fld id="{70182E8A-90F2-44A0-B51C-7EBD4FDF8935}" type="slidenum">
              <a:rPr lang="en-US"/>
              <a:pPr/>
              <a:t>45</a:t>
            </a:fld>
            <a:endParaRPr lang="en-US"/>
          </a:p>
        </p:txBody>
      </p:sp>
      <p:sp>
        <p:nvSpPr>
          <p:cNvPr id="47107" name="Rectangle 2"/>
          <p:cNvSpPr>
            <a:spLocks noGrp="1" noRot="1" noChangeAspect="1" noChangeArrowheads="1" noTextEdit="1"/>
          </p:cNvSpPr>
          <p:nvPr>
            <p:ph type="sldImg"/>
          </p:nvPr>
        </p:nvSpPr>
        <p:spPr>
          <a:xfrm>
            <a:off x="1144588" y="685800"/>
            <a:ext cx="4570412" cy="3429000"/>
          </a:xfrm>
          <a:ln/>
        </p:spPr>
      </p:sp>
      <p:sp>
        <p:nvSpPr>
          <p:cNvPr id="47108" name="Rectangle 3"/>
          <p:cNvSpPr>
            <a:spLocks noGrp="1" noChangeArrowheads="1"/>
          </p:cNvSpPr>
          <p:nvPr>
            <p:ph type="body" idx="1"/>
          </p:nvPr>
        </p:nvSpPr>
        <p:spPr/>
        <p:txBody>
          <a:bodyPr/>
          <a:lstStyle/>
          <a:p>
            <a:pPr eaLnBrk="1" hangingPunct="1"/>
            <a:endParaRPr lang="en-US" smtClean="0"/>
          </a:p>
        </p:txBody>
      </p:sp>
    </p:spTree>
    <p:extLst>
      <p:ext uri="{BB962C8B-B14F-4D97-AF65-F5344CB8AC3E}">
        <p14:creationId xmlns:p14="http://schemas.microsoft.com/office/powerpoint/2010/main" val="1960286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4294967295"/>
          </p:nvPr>
        </p:nvSpPr>
        <p:spPr bwMode="auto">
          <a:xfrm>
            <a:off x="3884439" y="8686176"/>
            <a:ext cx="2972007" cy="456262"/>
          </a:xfrm>
          <a:prstGeom prst="rect">
            <a:avLst/>
          </a:prstGeom>
          <a:noFill/>
          <a:ln>
            <a:miter lim="800000"/>
            <a:headEnd/>
            <a:tailEnd/>
          </a:ln>
        </p:spPr>
        <p:txBody>
          <a:bodyPr lIns="86490" tIns="43245" rIns="86490" bIns="43245"/>
          <a:lstStyle/>
          <a:p>
            <a:fld id="{8CC4EA6D-FAC0-428E-AA92-3FEFF97B80FE}" type="slidenum">
              <a:rPr lang="en-US"/>
              <a:pPr/>
              <a:t>46</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p:txBody>
          <a:bodyPr/>
          <a:lstStyle/>
          <a:p>
            <a:endParaRPr lang="en-US" smtClean="0"/>
          </a:p>
        </p:txBody>
      </p:sp>
    </p:spTree>
    <p:extLst>
      <p:ext uri="{BB962C8B-B14F-4D97-AF65-F5344CB8AC3E}">
        <p14:creationId xmlns:p14="http://schemas.microsoft.com/office/powerpoint/2010/main" val="64551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4" name="Shape 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NOTE: Gathering demographic information helps owasp to increase sponsorship please pass what you learn onto Paul.Ritchie@owasp.org.</a:t>
            </a:r>
          </a:p>
          <a:p>
            <a:pPr marL="0" marR="0" lvl="0" indent="0" algn="l" rtl="0">
              <a:spcBef>
                <a:spcPts val="0"/>
              </a:spcBef>
              <a:buClr>
                <a:schemeClr val="dk1"/>
              </a:buClr>
              <a:buSzPct val="25000"/>
              <a:buFont typeface="Arial"/>
              <a:buNone/>
            </a:pPr>
            <a:endParaRPr sz="1200" b="1" i="0" u="none" strike="noStrike" cap="none">
              <a:solidFill>
                <a:schemeClr val="dk1"/>
              </a:solidFill>
              <a:latin typeface="Ubuntu"/>
              <a:ea typeface="Ubuntu"/>
              <a:cs typeface="Ubuntu"/>
              <a:sym typeface="Ubuntu"/>
            </a:endParaRP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Now that you know a bit about OWASP, we would like to know a bit about you. Demographics from developers to CIO's are important to highlight as the community has many people that make it successful. By show of hands: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First OWASP Meeting, Event, Conference?</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Volunteer Project Leaders?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Volunteer Chapter Leaders?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Commercial</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Government</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Developers?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Architects?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Pen-testers?</a:t>
            </a:r>
          </a:p>
          <a:p>
            <a:pPr marL="457200" marR="0" lvl="0" indent="-304800" algn="l" rtl="0">
              <a:spcBef>
                <a:spcPts val="0"/>
              </a:spcBef>
              <a:buClr>
                <a:srgbClr val="000000"/>
              </a:buClr>
              <a:buSzPct val="100000"/>
              <a:buFont typeface="Arial"/>
              <a:buChar char="●"/>
            </a:pPr>
            <a:r>
              <a:rPr lang="en" sz="1200" b="0" i="0" u="none" strike="noStrike" cap="none">
                <a:solidFill>
                  <a:schemeClr val="dk1"/>
                </a:solidFill>
                <a:latin typeface="Ubuntu"/>
                <a:ea typeface="Ubuntu"/>
                <a:cs typeface="Ubuntu"/>
                <a:sym typeface="Ubuntu"/>
              </a:rPr>
              <a:t>CIO's?</a:t>
            </a:r>
          </a:p>
          <a:p>
            <a:pPr marL="0" marR="0" lvl="0" indent="0" algn="l" rtl="0">
              <a:spcBef>
                <a:spcPts val="0"/>
              </a:spcBef>
              <a:buClr>
                <a:schemeClr val="dk1"/>
              </a:buClr>
              <a:buSzPct val="25000"/>
              <a:buFont typeface="Arial"/>
              <a:buNone/>
            </a:pPr>
            <a:r>
              <a:rPr lang="en" sz="2400" b="1" i="0" u="none" strike="noStrike" cap="none">
                <a:solidFill>
                  <a:schemeClr val="dk1"/>
                </a:solidFill>
                <a:latin typeface="Arial"/>
                <a:ea typeface="Arial"/>
                <a:cs typeface="Arial"/>
                <a:sym typeface="Arial"/>
              </a:rPr>
              <a:t>Question</a:t>
            </a:r>
          </a:p>
          <a:p>
            <a:pPr marL="0" marR="0" lvl="0" indent="0" algn="l" rtl="0">
              <a:spcBef>
                <a:spcPts val="0"/>
              </a:spcBef>
              <a:buClr>
                <a:schemeClr val="dk1"/>
              </a:buClr>
              <a:buSzPct val="25000"/>
              <a:buFont typeface="Arial"/>
              <a:buNone/>
            </a:pPr>
            <a:r>
              <a:rPr lang="en" sz="1800" b="1" i="0" u="none" strike="noStrike" cap="none">
                <a:solidFill>
                  <a:schemeClr val="dk1"/>
                </a:solidFill>
                <a:latin typeface="Arial"/>
                <a:ea typeface="Arial"/>
                <a:cs typeface="Arial"/>
                <a:sym typeface="Arial"/>
              </a:rPr>
              <a:t>Has the OWASP Foundation provided your corporation or professional value with guides, tools and community?</a:t>
            </a:r>
          </a:p>
        </p:txBody>
      </p:sp>
    </p:spTree>
    <p:extLst>
      <p:ext uri="{BB962C8B-B14F-4D97-AF65-F5344CB8AC3E}">
        <p14:creationId xmlns:p14="http://schemas.microsoft.com/office/powerpoint/2010/main" val="8334592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9" name="Shape 5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dirty="0">
                <a:solidFill>
                  <a:schemeClr val="dk1"/>
                </a:solidFill>
                <a:latin typeface="Arial"/>
                <a:ea typeface="Arial"/>
                <a:cs typeface="Arial"/>
                <a:sym typeface="Arial"/>
              </a:rPr>
              <a:t>13 Years YOUNG is the collective group.  We have many groups popping up around us like IEEE, </a:t>
            </a:r>
            <a:r>
              <a:rPr lang="en" sz="1100" b="0" i="0" u="none" strike="noStrike" cap="none" dirty="0" err="1">
                <a:solidFill>
                  <a:schemeClr val="dk1"/>
                </a:solidFill>
                <a:latin typeface="Arial"/>
                <a:ea typeface="Arial"/>
                <a:cs typeface="Arial"/>
                <a:sym typeface="Arial"/>
              </a:rPr>
              <a:t>BSides</a:t>
            </a:r>
            <a:r>
              <a:rPr lang="en" sz="1100" b="0" i="0" u="none" strike="noStrike" cap="none" dirty="0">
                <a:solidFill>
                  <a:schemeClr val="dk1"/>
                </a:solidFill>
                <a:latin typeface="Arial"/>
                <a:ea typeface="Arial"/>
                <a:cs typeface="Arial"/>
                <a:sym typeface="Arial"/>
              </a:rPr>
              <a:t>, ISSA, ISACA, ISC2, </a:t>
            </a:r>
            <a:r>
              <a:rPr lang="en" sz="1100" b="0" i="0" u="none" strike="noStrike" cap="none" dirty="0" err="1">
                <a:solidFill>
                  <a:schemeClr val="dk1"/>
                </a:solidFill>
                <a:latin typeface="Arial"/>
                <a:ea typeface="Arial"/>
                <a:cs typeface="Arial"/>
                <a:sym typeface="Arial"/>
              </a:rPr>
              <a:t>Defcon</a:t>
            </a:r>
            <a:r>
              <a:rPr lang="en" sz="1100" b="0" i="0" u="none" strike="noStrike" cap="none" dirty="0">
                <a:solidFill>
                  <a:schemeClr val="dk1"/>
                </a:solidFill>
                <a:latin typeface="Arial"/>
                <a:ea typeface="Arial"/>
                <a:cs typeface="Arial"/>
                <a:sym typeface="Arial"/>
              </a:rPr>
              <a:t>, 2600 etc... we share one common bond - community.  (Jan 2001-Current)</a:t>
            </a:r>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 sz="1100" b="0" i="0" u="none" strike="noStrike" cap="none" dirty="0">
                <a:solidFill>
                  <a:schemeClr val="dk1"/>
                </a:solidFill>
                <a:latin typeface="Arial"/>
                <a:ea typeface="Arial"/>
                <a:cs typeface="Arial"/>
                <a:sym typeface="Arial"/>
              </a:rPr>
              <a:t>What will software look like in 20 years? </a:t>
            </a:r>
          </a:p>
        </p:txBody>
      </p:sp>
    </p:spTree>
    <p:extLst>
      <p:ext uri="{BB962C8B-B14F-4D97-AF65-F5344CB8AC3E}">
        <p14:creationId xmlns:p14="http://schemas.microsoft.com/office/powerpoint/2010/main" val="1273907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4" name="Shape 6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OWASP values people over profits. </a:t>
            </a:r>
          </a:p>
          <a:p>
            <a:pPr marL="0" marR="0" lvl="0" indent="0" algn="l" rtl="0">
              <a:spcBef>
                <a:spcPts val="0"/>
              </a:spcBef>
              <a:buClr>
                <a:schemeClr val="dk1"/>
              </a:buClr>
              <a:buSzPct val="25000"/>
              <a:buFont typeface="Ubuntu"/>
              <a:buNone/>
            </a:pPr>
            <a:r>
              <a:rPr lang="en" sz="1200" b="0" i="0" u="none" strike="noStrike" cap="none">
                <a:solidFill>
                  <a:schemeClr val="dk1"/>
                </a:solidFill>
                <a:latin typeface="Ubuntu"/>
                <a:ea typeface="Ubuntu"/>
                <a:cs typeface="Ubuntu"/>
                <a:sym typeface="Ubuntu"/>
              </a:rPr>
              <a:t>And we derive our core values from this DNA. OWASP's Core Values are:</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OPEN</a:t>
            </a:r>
            <a:r>
              <a:rPr lang="en" sz="1200" b="0" i="0" u="none" strike="noStrike" cap="none">
                <a:solidFill>
                  <a:schemeClr val="dk1"/>
                </a:solidFill>
                <a:latin typeface="Ubuntu"/>
                <a:ea typeface="Ubuntu"/>
                <a:cs typeface="Ubuntu"/>
                <a:sym typeface="Ubuntu"/>
              </a:rPr>
              <a:t> Everything at OWASP is radically transparent from our finances to our code.</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INNOVATION</a:t>
            </a:r>
            <a:r>
              <a:rPr lang="en" sz="1200" b="0" i="0" u="none" strike="noStrike" cap="none">
                <a:solidFill>
                  <a:schemeClr val="dk1"/>
                </a:solidFill>
                <a:latin typeface="Ubuntu"/>
                <a:ea typeface="Ubuntu"/>
                <a:cs typeface="Ubuntu"/>
                <a:sym typeface="Ubuntu"/>
              </a:rPr>
              <a:t> OWASP encourages and supports innovation/experiments for solutions to software security challenges.</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GLOBAL</a:t>
            </a:r>
            <a:r>
              <a:rPr lang="en" sz="1200" b="0" i="0" u="none" strike="noStrike" cap="none">
                <a:solidFill>
                  <a:schemeClr val="dk1"/>
                </a:solidFill>
                <a:latin typeface="Ubuntu"/>
                <a:ea typeface="Ubuntu"/>
                <a:cs typeface="Ubuntu"/>
                <a:sym typeface="Ubuntu"/>
              </a:rPr>
              <a:t> OWASP is inclusive not exclusive. Anyone around the world is free to participate in the OWASP community. </a:t>
            </a:r>
          </a:p>
          <a:p>
            <a:pPr marL="0" marR="0" lvl="0" indent="0" algn="l" rtl="0">
              <a:lnSpc>
                <a:spcPct val="100000"/>
              </a:lnSpc>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INTEGRITY</a:t>
            </a:r>
            <a:r>
              <a:rPr lang="en" sz="1200" b="0" i="0" u="none" strike="noStrike" cap="none">
                <a:solidFill>
                  <a:schemeClr val="dk1"/>
                </a:solidFill>
                <a:latin typeface="Ubuntu"/>
                <a:ea typeface="Ubuntu"/>
                <a:cs typeface="Ubuntu"/>
                <a:sym typeface="Ubuntu"/>
              </a:rPr>
              <a:t> OWASP is an honest and truthful, vendor agnostic, global community.</a:t>
            </a:r>
          </a:p>
        </p:txBody>
      </p:sp>
    </p:spTree>
    <p:extLst>
      <p:ext uri="{BB962C8B-B14F-4D97-AF65-F5344CB8AC3E}">
        <p14:creationId xmlns:p14="http://schemas.microsoft.com/office/powerpoint/2010/main" val="216409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9" name="Shape 6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NOTES TO SPEAKER:</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Slides 5-19 are intended to be gone through quickly. </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This is why there are limited speaker notes. </a:t>
            </a:r>
          </a:p>
          <a:p>
            <a:pPr marL="0" marR="0" lvl="0" indent="0" algn="l" rtl="0">
              <a:spcBef>
                <a:spcPts val="0"/>
              </a:spcBef>
              <a:buClr>
                <a:schemeClr val="dk1"/>
              </a:buClr>
              <a:buSzPct val="25000"/>
              <a:buFont typeface="Ubuntu"/>
              <a:buNone/>
            </a:pPr>
            <a:r>
              <a:rPr lang="en" sz="1200" b="1" i="0" u="none" strike="noStrike" cap="none">
                <a:solidFill>
                  <a:schemeClr val="dk1"/>
                </a:solidFill>
                <a:latin typeface="Ubuntu"/>
                <a:ea typeface="Ubuntu"/>
                <a:cs typeface="Ubuntu"/>
                <a:sym typeface="Ubuntu"/>
              </a:rPr>
              <a:t>The speaker is free to comment about each of the slides / ideas as the speaker chooses.</a:t>
            </a:r>
          </a:p>
        </p:txBody>
      </p:sp>
    </p:spTree>
    <p:extLst>
      <p:ext uri="{BB962C8B-B14F-4D97-AF65-F5344CB8AC3E}">
        <p14:creationId xmlns:p14="http://schemas.microsoft.com/office/powerpoint/2010/main" val="951922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4" name="Shape 7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Thanks to Javascipt and Google Analytics ;)</a:t>
            </a:r>
          </a:p>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2013: 1,370,000</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5953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9" name="Shape 7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a:solidFill>
                  <a:schemeClr val="dk1"/>
                </a:solidFill>
                <a:latin typeface="Arial"/>
                <a:ea typeface="Arial"/>
                <a:cs typeface="Arial"/>
                <a:sym typeface="Arial"/>
              </a:rPr>
              <a:t>2013: 400,100</a:t>
            </a:r>
          </a:p>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81272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 sz="1100" b="0" i="0" u="none" strike="noStrike" cap="none" dirty="0">
                <a:solidFill>
                  <a:schemeClr val="dk1"/>
                </a:solidFill>
                <a:latin typeface="Arial"/>
                <a:ea typeface="Arial"/>
                <a:cs typeface="Arial"/>
                <a:sym typeface="Arial"/>
              </a:rPr>
              <a:t>From Johana’s 2015 report as of March.</a:t>
            </a:r>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a:p>
            <a:pPr marL="457200" marR="0" lvl="0" indent="-292100" algn="l" rtl="0">
              <a:lnSpc>
                <a:spcPct val="143906"/>
              </a:lnSpc>
              <a:spcBef>
                <a:spcPts val="300"/>
              </a:spcBef>
              <a:spcAft>
                <a:spcPts val="0"/>
              </a:spcAft>
              <a:buClr>
                <a:srgbClr val="000000"/>
              </a:buClr>
              <a:buSzPct val="100000"/>
              <a:buFont typeface="Arial"/>
              <a:buChar char="●"/>
            </a:pPr>
            <a:r>
              <a:rPr lang="en" sz="1000" b="1" i="0" u="none" strike="noStrike" cap="none" dirty="0">
                <a:solidFill>
                  <a:schemeClr val="dk1"/>
                </a:solidFill>
                <a:latin typeface="Arial"/>
                <a:ea typeface="Arial"/>
                <a:cs typeface="Arial"/>
                <a:sym typeface="Arial"/>
              </a:rPr>
              <a:t>Current Active Projects: 126</a:t>
            </a:r>
          </a:p>
          <a:p>
            <a:pPr marL="914400" marR="0" lvl="1" indent="-292100" algn="l" rtl="0">
              <a:lnSpc>
                <a:spcPct val="143906"/>
              </a:lnSpc>
              <a:spcBef>
                <a:spcPts val="400"/>
              </a:spcBef>
              <a:spcAft>
                <a:spcPts val="0"/>
              </a:spcAft>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Incubator - 97</a:t>
            </a:r>
          </a:p>
          <a:p>
            <a:pPr marL="914400" marR="0" lvl="1" indent="-292100" algn="l" rtl="0">
              <a:lnSpc>
                <a:spcPct val="143906"/>
              </a:lnSpc>
              <a:spcBef>
                <a:spcPts val="400"/>
              </a:spcBef>
              <a:spcAft>
                <a:spcPts val="0"/>
              </a:spcAft>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Labs - 26</a:t>
            </a:r>
          </a:p>
          <a:p>
            <a:pPr marL="914400" marR="0" lvl="1" indent="-292100" algn="l" rtl="0">
              <a:lnSpc>
                <a:spcPct val="115000"/>
              </a:lnSpc>
              <a:spcBef>
                <a:spcPts val="100"/>
              </a:spcBef>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Flagship - 3</a:t>
            </a:r>
          </a:p>
          <a:p>
            <a:pPr marL="457200" marR="0" lvl="0" indent="-292100" algn="l" rtl="0">
              <a:lnSpc>
                <a:spcPct val="143906"/>
              </a:lnSpc>
              <a:spcBef>
                <a:spcPts val="300"/>
              </a:spcBef>
              <a:spcAft>
                <a:spcPts val="0"/>
              </a:spcAft>
              <a:buClr>
                <a:srgbClr val="000000"/>
              </a:buClr>
              <a:buSzPct val="100000"/>
              <a:buFont typeface="Arial"/>
              <a:buChar char="●"/>
            </a:pPr>
            <a:r>
              <a:rPr lang="en" sz="1000" b="0" i="0" u="none" strike="noStrike" cap="none" dirty="0">
                <a:solidFill>
                  <a:schemeClr val="dk1"/>
                </a:solidFill>
                <a:latin typeface="Arial"/>
                <a:ea typeface="Arial"/>
                <a:cs typeface="Arial"/>
                <a:sym typeface="Arial"/>
              </a:rPr>
              <a:t>Projects by Type:</a:t>
            </a:r>
          </a:p>
          <a:p>
            <a:pPr marL="914400" marR="0" lvl="1" indent="-292100" algn="l" rtl="0">
              <a:lnSpc>
                <a:spcPct val="143906"/>
              </a:lnSpc>
              <a:spcBef>
                <a:spcPts val="400"/>
              </a:spcBef>
              <a:spcAft>
                <a:spcPts val="0"/>
              </a:spcAft>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19 Code projects</a:t>
            </a:r>
          </a:p>
          <a:p>
            <a:pPr marL="914400" marR="0" lvl="1" indent="-292100" algn="l" rtl="0">
              <a:lnSpc>
                <a:spcPct val="143906"/>
              </a:lnSpc>
              <a:spcBef>
                <a:spcPts val="400"/>
              </a:spcBef>
              <a:spcAft>
                <a:spcPts val="0"/>
              </a:spcAft>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40 Documentation Projects</a:t>
            </a:r>
          </a:p>
          <a:p>
            <a:pPr marL="914400" marR="0" lvl="1" indent="-292100" algn="l" rtl="0">
              <a:lnSpc>
                <a:spcPct val="115000"/>
              </a:lnSpc>
              <a:spcBef>
                <a:spcPts val="100"/>
              </a:spcBef>
              <a:buClr>
                <a:srgbClr val="000000"/>
              </a:buClr>
              <a:buSzPct val="100000"/>
              <a:buFont typeface="Courier New"/>
              <a:buChar char="o"/>
            </a:pPr>
            <a:r>
              <a:rPr lang="en" sz="1000" b="0" i="0" u="none" strike="noStrike" cap="none" dirty="0">
                <a:solidFill>
                  <a:schemeClr val="dk1"/>
                </a:solidFill>
                <a:latin typeface="Arial"/>
                <a:ea typeface="Arial"/>
                <a:cs typeface="Arial"/>
                <a:sym typeface="Arial"/>
              </a:rPr>
              <a:t>53 Tool Projects</a:t>
            </a:r>
          </a:p>
          <a:p>
            <a:pPr marL="457200" marR="0" lvl="0" indent="-292100" algn="l" rtl="0">
              <a:lnSpc>
                <a:spcPct val="115000"/>
              </a:lnSpc>
              <a:spcBef>
                <a:spcPts val="0"/>
              </a:spcBef>
              <a:buClr>
                <a:srgbClr val="000000"/>
              </a:buClr>
              <a:buSzPct val="100000"/>
              <a:buFont typeface="Arial"/>
              <a:buNone/>
            </a:pPr>
            <a:endParaRPr sz="1000" b="0" i="0" u="none" strike="noStrike" cap="none"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90663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62620" y="2279035"/>
            <a:ext cx="6809780" cy="1470025"/>
          </a:xfrm>
        </p:spPr>
        <p:txBody>
          <a:bodyPr/>
          <a:lstStyle>
            <a:lvl1pPr algn="l">
              <a:defRPr>
                <a:solidFill>
                  <a:srgbClr val="D8A519"/>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962620" y="4034810"/>
            <a:ext cx="6123980" cy="1752600"/>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9851882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3/13/17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03400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3/13/17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314123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bg>
      <p:bgPr>
        <a:solidFill>
          <a:schemeClr val="dk2"/>
        </a:solidFill>
        <a:effectLst/>
      </p:bgPr>
    </p:bg>
    <p:spTree>
      <p:nvGrpSpPr>
        <p:cNvPr id="1" name="Shape 8"/>
        <p:cNvGrpSpPr/>
        <p:nvPr/>
      </p:nvGrpSpPr>
      <p:grpSpPr>
        <a:xfrm>
          <a:off x="0" y="0"/>
          <a:ext cx="0" cy="0"/>
          <a:chOff x="0" y="0"/>
          <a:chExt cx="0" cy="0"/>
        </a:xfrm>
      </p:grpSpPr>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9"/>
        <p:cNvGrpSpPr/>
        <p:nvPr/>
      </p:nvGrpSpPr>
      <p:grpSpPr>
        <a:xfrm>
          <a:off x="0" y="0"/>
          <a:ext cx="0" cy="0"/>
          <a:chOff x="0" y="0"/>
          <a:chExt cx="0" cy="0"/>
        </a:xfrm>
      </p:grpSpPr>
      <p:sp>
        <p:nvSpPr>
          <p:cNvPr id="20" name="Shape 20"/>
          <p:cNvSpPr/>
          <p:nvPr/>
        </p:nvSpPr>
        <p:spPr>
          <a:xfrm>
            <a:off x="0" y="0"/>
            <a:ext cx="9144000" cy="1532999"/>
          </a:xfrm>
          <a:prstGeom prst="rect">
            <a:avLst/>
          </a:prstGeom>
          <a:solidFill>
            <a:schemeClr val="dk2"/>
          </a:solidFill>
          <a:ln>
            <a:noFill/>
          </a:ln>
        </p:spPr>
        <p:txBody>
          <a:bodyPr lIns="91425" tIns="45700" rIns="91425" bIns="45700" anchor="ctr" anchorCtr="0">
            <a:noAutofit/>
          </a:bodyPr>
          <a:lstStyle/>
          <a:p>
            <a:pPr defTabSz="914400">
              <a:buClr>
                <a:srgbClr val="000000"/>
              </a:buClr>
              <a:buFont typeface="Arial"/>
              <a:buNone/>
            </a:pPr>
            <a:endParaRPr sz="1400" kern="0">
              <a:solidFill>
                <a:srgbClr val="000000"/>
              </a:solidFill>
              <a:ea typeface="Arial"/>
              <a:cs typeface="Arial"/>
              <a:sym typeface="Arial"/>
            </a:endParaRPr>
          </a:p>
        </p:txBody>
      </p:sp>
      <p:cxnSp>
        <p:nvCxnSpPr>
          <p:cNvPr id="21" name="Shape 21"/>
          <p:cNvCxnSpPr/>
          <p:nvPr/>
        </p:nvCxnSpPr>
        <p:spPr>
          <a:xfrm>
            <a:off x="0" y="1503833"/>
            <a:ext cx="9144000" cy="0"/>
          </a:xfrm>
          <a:prstGeom prst="straightConnector1">
            <a:avLst/>
          </a:prstGeom>
          <a:noFill/>
          <a:ln w="57150" cap="flat" cmpd="sng">
            <a:solidFill>
              <a:srgbClr val="000000">
                <a:alpha val="14509"/>
              </a:srgbClr>
            </a:solidFill>
            <a:prstDash val="solid"/>
            <a:round/>
            <a:headEnd type="none" w="med" len="med"/>
            <a:tailEnd type="none" w="med" len="med"/>
          </a:ln>
        </p:spPr>
      </p:cxnSp>
      <p:sp>
        <p:nvSpPr>
          <p:cNvPr id="22" name="Shape 22"/>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Clr>
                <a:schemeClr val="lt1"/>
              </a:buClr>
              <a:buFont typeface="Arial"/>
              <a:buNone/>
              <a:defRPr/>
            </a:lvl1pPr>
            <a:lvl2pPr lvl="1" algn="l" rtl="0">
              <a:spcBef>
                <a:spcPts val="0"/>
              </a:spcBef>
              <a:buClr>
                <a:schemeClr val="lt1"/>
              </a:buClr>
              <a:buFont typeface="Arial"/>
              <a:buNone/>
              <a:defRPr/>
            </a:lvl2pPr>
            <a:lvl3pPr lvl="2" algn="l" rtl="0">
              <a:spcBef>
                <a:spcPts val="0"/>
              </a:spcBef>
              <a:buClr>
                <a:schemeClr val="lt1"/>
              </a:buClr>
              <a:buFont typeface="Arial"/>
              <a:buNone/>
              <a:defRPr/>
            </a:lvl3pPr>
            <a:lvl4pPr lvl="3" algn="l" rtl="0">
              <a:spcBef>
                <a:spcPts val="0"/>
              </a:spcBef>
              <a:buClr>
                <a:schemeClr val="lt1"/>
              </a:buClr>
              <a:buFont typeface="Arial"/>
              <a:buNone/>
              <a:defRPr/>
            </a:lvl4pPr>
            <a:lvl5pPr lvl="4" algn="l" rtl="0">
              <a:spcBef>
                <a:spcPts val="0"/>
              </a:spcBef>
              <a:buClr>
                <a:schemeClr val="lt1"/>
              </a:buClr>
              <a:buFont typeface="Arial"/>
              <a:buNone/>
              <a:defRPr/>
            </a:lvl5pPr>
            <a:lvl6pPr lvl="5" algn="l" rtl="0">
              <a:spcBef>
                <a:spcPts val="0"/>
              </a:spcBef>
              <a:buClr>
                <a:schemeClr val="lt1"/>
              </a:buClr>
              <a:buFont typeface="Arial"/>
              <a:buNone/>
              <a:defRPr/>
            </a:lvl6pPr>
            <a:lvl7pPr lvl="6" algn="l" rtl="0">
              <a:spcBef>
                <a:spcPts val="0"/>
              </a:spcBef>
              <a:buClr>
                <a:schemeClr val="lt1"/>
              </a:buClr>
              <a:buFont typeface="Arial"/>
              <a:buNone/>
              <a:defRPr/>
            </a:lvl7pPr>
            <a:lvl8pPr lvl="7" algn="l" rtl="0">
              <a:spcBef>
                <a:spcPts val="0"/>
              </a:spcBef>
              <a:buClr>
                <a:schemeClr val="lt1"/>
              </a:buClr>
              <a:buFont typeface="Arial"/>
              <a:buNone/>
              <a:defRPr/>
            </a:lvl8pPr>
            <a:lvl9pPr lvl="8" algn="l" rtl="0">
              <a:spcBef>
                <a:spcPts val="0"/>
              </a:spcBef>
              <a:buClr>
                <a:schemeClr val="lt1"/>
              </a:buClr>
              <a:buFont typeface="Arial"/>
              <a:buNone/>
              <a:defRPr/>
            </a:lvl9pPr>
          </a:lstStyle>
          <a:p>
            <a:endParaRPr/>
          </a:p>
        </p:txBody>
      </p:sp>
      <p:sp>
        <p:nvSpPr>
          <p:cNvPr id="23" name="Shape 23"/>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 name="Shape 24"/>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p:nvPr/>
        </p:nvSpPr>
        <p:spPr>
          <a:xfrm>
            <a:off x="0" y="0"/>
            <a:ext cx="9144000" cy="1532999"/>
          </a:xfrm>
          <a:prstGeom prst="rect">
            <a:avLst/>
          </a:prstGeom>
          <a:solidFill>
            <a:srgbClr val="2388DB"/>
          </a:solidFill>
          <a:ln>
            <a:noFill/>
          </a:ln>
        </p:spPr>
        <p:txBody>
          <a:bodyPr lIns="91425" tIns="45700" rIns="91425" bIns="45700" anchor="ctr" anchorCtr="0">
            <a:noAutofit/>
          </a:bodyPr>
          <a:lstStyle/>
          <a:p>
            <a:pPr defTabSz="914400">
              <a:buClr>
                <a:srgbClr val="000000"/>
              </a:buClr>
              <a:buFont typeface="Arial"/>
              <a:buNone/>
            </a:pPr>
            <a:endParaRPr sz="1400" kern="0">
              <a:solidFill>
                <a:srgbClr val="000000"/>
              </a:solidFill>
              <a:ea typeface="Arial"/>
              <a:cs typeface="Arial"/>
              <a:sym typeface="Arial"/>
            </a:endParaRPr>
          </a:p>
        </p:txBody>
      </p:sp>
      <p:cxnSp>
        <p:nvCxnSpPr>
          <p:cNvPr id="27" name="Shape 27"/>
          <p:cNvCxnSpPr/>
          <p:nvPr/>
        </p:nvCxnSpPr>
        <p:spPr>
          <a:xfrm>
            <a:off x="0" y="1503833"/>
            <a:ext cx="9144000" cy="0"/>
          </a:xfrm>
          <a:prstGeom prst="straightConnector1">
            <a:avLst/>
          </a:prstGeom>
          <a:noFill/>
          <a:ln w="57150" cap="flat" cmpd="sng">
            <a:solidFill>
              <a:srgbClr val="000000">
                <a:alpha val="14509"/>
              </a:srgbClr>
            </a:solidFill>
            <a:prstDash val="solid"/>
            <a:round/>
            <a:headEnd type="none" w="med" len="med"/>
            <a:tailEnd type="none" w="med" len="med"/>
          </a:ln>
        </p:spPr>
      </p:cxnSp>
      <p:sp>
        <p:nvSpPr>
          <p:cNvPr id="28" name="Shape 2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lvl="0" algn="l" rtl="0">
              <a:spcBef>
                <a:spcPts val="0"/>
              </a:spcBef>
              <a:buClr>
                <a:schemeClr val="lt1"/>
              </a:buClr>
              <a:buFont typeface="Arial"/>
              <a:buNone/>
              <a:defRPr/>
            </a:lvl1pPr>
            <a:lvl2pPr lvl="1" algn="l" rtl="0">
              <a:spcBef>
                <a:spcPts val="0"/>
              </a:spcBef>
              <a:buClr>
                <a:schemeClr val="lt1"/>
              </a:buClr>
              <a:buFont typeface="Arial"/>
              <a:buNone/>
              <a:defRPr/>
            </a:lvl2pPr>
            <a:lvl3pPr lvl="2" algn="l" rtl="0">
              <a:spcBef>
                <a:spcPts val="0"/>
              </a:spcBef>
              <a:buClr>
                <a:schemeClr val="lt1"/>
              </a:buClr>
              <a:buFont typeface="Arial"/>
              <a:buNone/>
              <a:defRPr/>
            </a:lvl3pPr>
            <a:lvl4pPr lvl="3" algn="l" rtl="0">
              <a:spcBef>
                <a:spcPts val="0"/>
              </a:spcBef>
              <a:buClr>
                <a:schemeClr val="lt1"/>
              </a:buClr>
              <a:buFont typeface="Arial"/>
              <a:buNone/>
              <a:defRPr/>
            </a:lvl4pPr>
            <a:lvl5pPr lvl="4" algn="l" rtl="0">
              <a:spcBef>
                <a:spcPts val="0"/>
              </a:spcBef>
              <a:buClr>
                <a:schemeClr val="lt1"/>
              </a:buClr>
              <a:buFont typeface="Arial"/>
              <a:buNone/>
              <a:defRPr/>
            </a:lvl5pPr>
            <a:lvl6pPr lvl="5" algn="l" rtl="0">
              <a:spcBef>
                <a:spcPts val="0"/>
              </a:spcBef>
              <a:buClr>
                <a:schemeClr val="lt1"/>
              </a:buClr>
              <a:buFont typeface="Arial"/>
              <a:buNone/>
              <a:defRPr/>
            </a:lvl6pPr>
            <a:lvl7pPr lvl="6" algn="l" rtl="0">
              <a:spcBef>
                <a:spcPts val="0"/>
              </a:spcBef>
              <a:buClr>
                <a:schemeClr val="lt1"/>
              </a:buClr>
              <a:buFont typeface="Arial"/>
              <a:buNone/>
              <a:defRPr/>
            </a:lvl7pPr>
            <a:lvl8pPr lvl="7" algn="l" rtl="0">
              <a:spcBef>
                <a:spcPts val="0"/>
              </a:spcBef>
              <a:buClr>
                <a:schemeClr val="lt1"/>
              </a:buClr>
              <a:buFont typeface="Arial"/>
              <a:buNone/>
              <a:defRPr/>
            </a:lvl8pPr>
            <a:lvl9pPr lvl="8" algn="l" rtl="0">
              <a:spcBef>
                <a:spcPts val="0"/>
              </a:spcBef>
              <a:buClr>
                <a:schemeClr val="lt1"/>
              </a:buClr>
              <a:buFont typeface="Arial"/>
              <a:buNone/>
              <a:defRPr/>
            </a:lvl9pPr>
          </a:lstStyle>
          <a:p>
            <a:endParaRP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aption">
    <p:spTree>
      <p:nvGrpSpPr>
        <p:cNvPr id="1" name="Shape 29"/>
        <p:cNvGrpSpPr/>
        <p:nvPr/>
      </p:nvGrpSpPr>
      <p:grpSpPr>
        <a:xfrm>
          <a:off x="0" y="0"/>
          <a:ext cx="0" cy="0"/>
          <a:chOff x="0" y="0"/>
          <a:chExt cx="0" cy="0"/>
        </a:xfrm>
      </p:grpSpPr>
      <p:sp>
        <p:nvSpPr>
          <p:cNvPr id="30" name="Shape 30"/>
          <p:cNvSpPr txBox="1">
            <a:spLocks noGrp="1"/>
          </p:cNvSpPr>
          <p:nvPr>
            <p:ph type="body" idx="1"/>
          </p:nvPr>
        </p:nvSpPr>
        <p:spPr>
          <a:xfrm>
            <a:off x="457200" y="5875078"/>
            <a:ext cx="8229600" cy="692700"/>
          </a:xfrm>
          <a:prstGeom prst="rect">
            <a:avLst/>
          </a:prstGeom>
          <a:noFill/>
          <a:ln>
            <a:noFill/>
          </a:ln>
        </p:spPr>
        <p:txBody>
          <a:bodyPr lIns="91425" tIns="91425" rIns="91425" bIns="91425" anchor="t" anchorCtr="0"/>
          <a:lstStyle>
            <a:lvl1pPr lvl="0" algn="l" rtl="0">
              <a:lnSpc>
                <a:spcPct val="100000"/>
              </a:lnSpc>
              <a:spcBef>
                <a:spcPts val="0"/>
              </a:spcBef>
              <a:spcAft>
                <a:spcPts val="0"/>
              </a:spcAft>
              <a:buClr>
                <a:schemeClr val="dk2"/>
              </a:buClr>
              <a:buFont typeface="Arial"/>
              <a:buChar char="●"/>
              <a:defRPr/>
            </a:lvl1pPr>
            <a:lvl2pPr lvl="1" algn="l" rtl="0">
              <a:lnSpc>
                <a:spcPct val="100000"/>
              </a:lnSpc>
              <a:spcBef>
                <a:spcPts val="0"/>
              </a:spcBef>
              <a:spcAft>
                <a:spcPts val="0"/>
              </a:spcAft>
              <a:buClr>
                <a:schemeClr val="dk2"/>
              </a:buClr>
              <a:buFont typeface="Courier New"/>
              <a:buChar char="o"/>
              <a:defRPr/>
            </a:lvl2pPr>
            <a:lvl3pPr lvl="2" algn="l" rtl="0">
              <a:lnSpc>
                <a:spcPct val="100000"/>
              </a:lnSpc>
              <a:spcBef>
                <a:spcPts val="0"/>
              </a:spcBef>
              <a:spcAft>
                <a:spcPts val="0"/>
              </a:spcAft>
              <a:buClr>
                <a:schemeClr val="dk2"/>
              </a:buClr>
              <a:buFont typeface="Noto Symbol"/>
              <a:buChar char="▪"/>
              <a:defRPr/>
            </a:lvl3pPr>
            <a:lvl4pPr lvl="3" algn="l" rtl="0">
              <a:lnSpc>
                <a:spcPct val="100000"/>
              </a:lnSpc>
              <a:spcBef>
                <a:spcPts val="0"/>
              </a:spcBef>
              <a:spcAft>
                <a:spcPts val="0"/>
              </a:spcAft>
              <a:buClr>
                <a:schemeClr val="dk2"/>
              </a:buClr>
              <a:buFont typeface="Arial"/>
              <a:buChar char="●"/>
              <a:defRPr/>
            </a:lvl4pPr>
            <a:lvl5pPr lvl="4" algn="l" rtl="0">
              <a:lnSpc>
                <a:spcPct val="100000"/>
              </a:lnSpc>
              <a:spcBef>
                <a:spcPts val="0"/>
              </a:spcBef>
              <a:spcAft>
                <a:spcPts val="0"/>
              </a:spcAft>
              <a:buClr>
                <a:schemeClr val="dk2"/>
              </a:buClr>
              <a:buFont typeface="Courier New"/>
              <a:buChar char="o"/>
              <a:defRPr/>
            </a:lvl5pPr>
            <a:lvl6pPr lvl="5" algn="l" rtl="0">
              <a:lnSpc>
                <a:spcPct val="100000"/>
              </a:lnSpc>
              <a:spcBef>
                <a:spcPts val="0"/>
              </a:spcBef>
              <a:spcAft>
                <a:spcPts val="0"/>
              </a:spcAft>
              <a:buClr>
                <a:schemeClr val="dk2"/>
              </a:buClr>
              <a:buFont typeface="Noto Symbol"/>
              <a:buChar char="▪"/>
              <a:defRPr/>
            </a:lvl6pPr>
            <a:lvl7pPr lvl="6" algn="l" rtl="0">
              <a:lnSpc>
                <a:spcPct val="100000"/>
              </a:lnSpc>
              <a:spcBef>
                <a:spcPts val="0"/>
              </a:spcBef>
              <a:spcAft>
                <a:spcPts val="0"/>
              </a:spcAft>
              <a:buClr>
                <a:schemeClr val="dk2"/>
              </a:buClr>
              <a:buFont typeface="Arial"/>
              <a:buChar char="●"/>
              <a:defRPr/>
            </a:lvl7pPr>
            <a:lvl8pPr lvl="7" algn="l" rtl="0">
              <a:lnSpc>
                <a:spcPct val="100000"/>
              </a:lnSpc>
              <a:spcBef>
                <a:spcPts val="0"/>
              </a:spcBef>
              <a:spcAft>
                <a:spcPts val="0"/>
              </a:spcAft>
              <a:buClr>
                <a:schemeClr val="dk2"/>
              </a:buClr>
              <a:buFont typeface="Courier New"/>
              <a:buChar char="o"/>
              <a:defRPr/>
            </a:lvl8pPr>
            <a:lvl9pPr lvl="8" algn="l" rtl="0">
              <a:lnSpc>
                <a:spcPct val="100000"/>
              </a:lnSpc>
              <a:spcBef>
                <a:spcPts val="0"/>
              </a:spcBef>
              <a:spcAft>
                <a:spcPts val="0"/>
              </a:spcAft>
              <a:buClr>
                <a:schemeClr val="dk2"/>
              </a:buClr>
              <a:buFont typeface="Noto Symbol"/>
              <a:buChar char="▪"/>
              <a:defRPr/>
            </a:lvl9pPr>
          </a:lstStyle>
          <a:p>
            <a:endParaRPr/>
          </a:p>
        </p:txBody>
      </p:sp>
      <p:sp>
        <p:nvSpPr>
          <p:cNvPr id="31" name="Shape 31"/>
          <p:cNvSpPr/>
          <p:nvPr/>
        </p:nvSpPr>
        <p:spPr>
          <a:xfrm>
            <a:off x="4274" y="0"/>
            <a:ext cx="9144000" cy="5875200"/>
          </a:xfrm>
          <a:prstGeom prst="rect">
            <a:avLst/>
          </a:prstGeom>
          <a:solidFill>
            <a:srgbClr val="2388DB"/>
          </a:solidFill>
          <a:ln>
            <a:noFill/>
          </a:ln>
        </p:spPr>
        <p:txBody>
          <a:bodyPr lIns="91425" tIns="45700" rIns="91425" bIns="45700" anchor="ctr" anchorCtr="0">
            <a:noAutofit/>
          </a:bodyPr>
          <a:lstStyle/>
          <a:p>
            <a:pPr defTabSz="914400">
              <a:buClr>
                <a:srgbClr val="000000"/>
              </a:buClr>
              <a:buFont typeface="Arial"/>
              <a:buNone/>
            </a:pPr>
            <a:endParaRPr sz="1400" kern="0">
              <a:solidFill>
                <a:srgbClr val="000000"/>
              </a:solidFill>
              <a:ea typeface="Arial"/>
              <a:cs typeface="Arial"/>
              <a:sym typeface="Arial"/>
            </a:endParaRPr>
          </a:p>
        </p:txBody>
      </p:sp>
      <p:cxnSp>
        <p:nvCxnSpPr>
          <p:cNvPr id="32" name="Shape 32"/>
          <p:cNvCxnSpPr/>
          <p:nvPr/>
        </p:nvCxnSpPr>
        <p:spPr>
          <a:xfrm>
            <a:off x="0" y="5845828"/>
            <a:ext cx="9144000" cy="0"/>
          </a:xfrm>
          <a:prstGeom prst="straightConnector1">
            <a:avLst/>
          </a:prstGeom>
          <a:noFill/>
          <a:ln w="57150" cap="flat" cmpd="sng">
            <a:solidFill>
              <a:srgbClr val="000000">
                <a:alpha val="14509"/>
              </a:srgbClr>
            </a:solidFill>
            <a:prstDash val="solid"/>
            <a:round/>
            <a:headEnd type="none" w="med" len="med"/>
            <a:tailEnd type="none" w="med" len="med"/>
          </a:ln>
        </p:spPr>
      </p:cxn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Tree>
    <p:extLst>
      <p:ext uri="{BB962C8B-B14F-4D97-AF65-F5344CB8AC3E}">
        <p14:creationId xmlns:p14="http://schemas.microsoft.com/office/powerpoint/2010/main" val="3910809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3/13/17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Tree>
    <p:extLst>
      <p:ext uri="{BB962C8B-B14F-4D97-AF65-F5344CB8AC3E}">
        <p14:creationId xmlns:p14="http://schemas.microsoft.com/office/powerpoint/2010/main" val="1264415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3/13/17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29028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3/13/17</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16626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3/13/17</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647971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3/13/17</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403191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3/13/17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034569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D46F7C92-B666-BE4A-87BA-E45BF689715D}" type="datetimeFigureOut">
              <a:rPr lang="en-US" smtClean="0"/>
              <a:t>3/13/17</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E9C67AB-B614-C742-93A2-1DCA2D6D2270}" type="slidenum">
              <a:rPr lang="en-US" smtClean="0"/>
              <a:t>‹#›</a:t>
            </a:fld>
            <a:endParaRPr lang="en-US"/>
          </a:p>
        </p:txBody>
      </p:sp>
    </p:spTree>
    <p:extLst>
      <p:ext uri="{BB962C8B-B14F-4D97-AF65-F5344CB8AC3E}">
        <p14:creationId xmlns:p14="http://schemas.microsoft.com/office/powerpoint/2010/main" val="274962915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12802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49179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4400" kern="1200">
          <a:solidFill>
            <a:srgbClr val="004685"/>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Arial"/>
              <a:buNone/>
              <a:defRPr/>
            </a:lvl1pPr>
            <a:lvl2pPr marL="0" marR="0" lvl="1" indent="0" algn="l" rtl="0">
              <a:lnSpc>
                <a:spcPct val="100000"/>
              </a:lnSpc>
              <a:spcBef>
                <a:spcPts val="0"/>
              </a:spcBef>
              <a:spcAft>
                <a:spcPts val="0"/>
              </a:spcAft>
              <a:buClr>
                <a:schemeClr val="lt1"/>
              </a:buClr>
              <a:buFont typeface="Arial"/>
              <a:buNone/>
              <a:defRPr/>
            </a:lvl2pPr>
            <a:lvl3pPr marL="0" marR="0" lvl="2" indent="0" algn="l" rtl="0">
              <a:spcBef>
                <a:spcPts val="0"/>
              </a:spcBef>
              <a:buClr>
                <a:schemeClr val="lt1"/>
              </a:buClr>
              <a:buFont typeface="Arial"/>
              <a:buNone/>
              <a:defRPr/>
            </a:lvl3pPr>
            <a:lvl4pPr marL="0" marR="0" lvl="3" indent="0" algn="l" rtl="0">
              <a:spcBef>
                <a:spcPts val="0"/>
              </a:spcBef>
              <a:buClr>
                <a:schemeClr val="lt1"/>
              </a:buClr>
              <a:buFont typeface="Arial"/>
              <a:buNone/>
              <a:defRPr/>
            </a:lvl4pPr>
            <a:lvl5pPr marL="0" marR="0" lvl="4" indent="0" algn="l" rtl="0">
              <a:spcBef>
                <a:spcPts val="0"/>
              </a:spcBef>
              <a:buClr>
                <a:schemeClr val="lt1"/>
              </a:buClr>
              <a:buFont typeface="Arial"/>
              <a:buNone/>
              <a:defRPr/>
            </a:lvl5pPr>
            <a:lvl6pPr marL="0" marR="0" lvl="5" indent="0" algn="l" rtl="0">
              <a:spcBef>
                <a:spcPts val="0"/>
              </a:spcBef>
              <a:buClr>
                <a:schemeClr val="lt1"/>
              </a:buClr>
              <a:buFont typeface="Arial"/>
              <a:buNone/>
              <a:defRPr/>
            </a:lvl6pPr>
            <a:lvl7pPr marL="0" marR="0" lvl="6" indent="0" algn="l" rtl="0">
              <a:spcBef>
                <a:spcPts val="0"/>
              </a:spcBef>
              <a:buClr>
                <a:schemeClr val="lt1"/>
              </a:buClr>
              <a:buFont typeface="Arial"/>
              <a:buNone/>
              <a:defRPr/>
            </a:lvl7pPr>
            <a:lvl8pPr marL="0" marR="0" lvl="7" indent="0" algn="l" rtl="0">
              <a:spcBef>
                <a:spcPts val="0"/>
              </a:spcBef>
              <a:buClr>
                <a:schemeClr val="lt1"/>
              </a:buClr>
              <a:buFont typeface="Arial"/>
              <a:buNone/>
              <a:defRPr/>
            </a:lvl8pPr>
            <a:lvl9pPr marL="0" marR="0" lvl="8" indent="0" algn="l" rtl="0">
              <a:spcBef>
                <a:spcPts val="0"/>
              </a:spcBef>
              <a:buClr>
                <a:schemeClr val="lt1"/>
              </a:buClr>
              <a:buFont typeface="Arial"/>
              <a:buNone/>
              <a:defRPr/>
            </a:lvl9pPr>
          </a:lstStyle>
          <a:p>
            <a:endParaRPr/>
          </a:p>
        </p:txBody>
      </p:sp>
      <p:sp>
        <p:nvSpPr>
          <p:cNvPr id="7" name="Shape 7"/>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marL="0" marR="0" lvl="0" indent="190500" algn="l" rtl="0">
              <a:lnSpc>
                <a:spcPct val="100000"/>
              </a:lnSpc>
              <a:spcBef>
                <a:spcPts val="600"/>
              </a:spcBef>
              <a:spcAft>
                <a:spcPts val="0"/>
              </a:spcAft>
              <a:buClr>
                <a:schemeClr val="dk1"/>
              </a:buClr>
              <a:buFont typeface="Arial"/>
              <a:buChar char="●"/>
              <a:defRPr/>
            </a:lvl1pPr>
            <a:lvl2pPr marL="0" marR="0" lvl="1" indent="152400" algn="l" rtl="0">
              <a:lnSpc>
                <a:spcPct val="100000"/>
              </a:lnSpc>
              <a:spcBef>
                <a:spcPts val="480"/>
              </a:spcBef>
              <a:spcAft>
                <a:spcPts val="0"/>
              </a:spcAft>
              <a:buClr>
                <a:schemeClr val="dk1"/>
              </a:buClr>
              <a:buFont typeface="Courier New"/>
              <a:buChar char="o"/>
              <a:defRPr/>
            </a:lvl2pPr>
            <a:lvl3pPr marL="0" marR="0" lvl="2" indent="152400" algn="l" rtl="0">
              <a:lnSpc>
                <a:spcPct val="100000"/>
              </a:lnSpc>
              <a:spcBef>
                <a:spcPts val="480"/>
              </a:spcBef>
              <a:spcAft>
                <a:spcPts val="0"/>
              </a:spcAft>
              <a:buClr>
                <a:schemeClr val="dk1"/>
              </a:buClr>
              <a:buFont typeface="Noto Symbol"/>
              <a:buChar char="▪"/>
              <a:defRPr/>
            </a:lvl3pPr>
            <a:lvl4pPr marL="0" marR="0" lvl="3" indent="114300" algn="l" rtl="0">
              <a:lnSpc>
                <a:spcPct val="100000"/>
              </a:lnSpc>
              <a:spcBef>
                <a:spcPts val="360"/>
              </a:spcBef>
              <a:spcAft>
                <a:spcPts val="0"/>
              </a:spcAft>
              <a:buClr>
                <a:schemeClr val="dk1"/>
              </a:buClr>
              <a:buFont typeface="Arial"/>
              <a:buChar char="●"/>
              <a:defRPr/>
            </a:lvl4pPr>
            <a:lvl5pPr marL="0" marR="0" lvl="4" indent="114300" algn="l" rtl="0">
              <a:lnSpc>
                <a:spcPct val="100000"/>
              </a:lnSpc>
              <a:spcBef>
                <a:spcPts val="360"/>
              </a:spcBef>
              <a:spcAft>
                <a:spcPts val="0"/>
              </a:spcAft>
              <a:buClr>
                <a:schemeClr val="dk1"/>
              </a:buClr>
              <a:buFont typeface="Courier New"/>
              <a:buChar char="o"/>
              <a:defRPr/>
            </a:lvl5pPr>
            <a:lvl6pPr marL="0" marR="0" lvl="5" indent="114300" algn="l" rtl="0">
              <a:lnSpc>
                <a:spcPct val="100000"/>
              </a:lnSpc>
              <a:spcBef>
                <a:spcPts val="360"/>
              </a:spcBef>
              <a:spcAft>
                <a:spcPts val="0"/>
              </a:spcAft>
              <a:buClr>
                <a:schemeClr val="dk1"/>
              </a:buClr>
              <a:buFont typeface="Noto Symbol"/>
              <a:buChar char="▪"/>
              <a:defRPr/>
            </a:lvl6pPr>
            <a:lvl7pPr marL="0" marR="0" lvl="6" indent="114300" algn="l" rtl="0">
              <a:lnSpc>
                <a:spcPct val="100000"/>
              </a:lnSpc>
              <a:spcBef>
                <a:spcPts val="360"/>
              </a:spcBef>
              <a:spcAft>
                <a:spcPts val="0"/>
              </a:spcAft>
              <a:buClr>
                <a:schemeClr val="dk1"/>
              </a:buClr>
              <a:buFont typeface="Arial"/>
              <a:buChar char="●"/>
              <a:defRPr/>
            </a:lvl7pPr>
            <a:lvl8pPr marL="0" marR="0" lvl="7" indent="114300" algn="l" rtl="0">
              <a:lnSpc>
                <a:spcPct val="100000"/>
              </a:lnSpc>
              <a:spcBef>
                <a:spcPts val="360"/>
              </a:spcBef>
              <a:spcAft>
                <a:spcPts val="0"/>
              </a:spcAft>
              <a:buClr>
                <a:schemeClr val="dk1"/>
              </a:buClr>
              <a:buFont typeface="Courier New"/>
              <a:buChar char="o"/>
              <a:defRPr/>
            </a:lvl8pPr>
            <a:lvl9pPr marL="0" marR="0" lvl="8" indent="114300" algn="l" rtl="0">
              <a:lnSpc>
                <a:spcPct val="100000"/>
              </a:lnSpc>
              <a:spcBef>
                <a:spcPts val="360"/>
              </a:spcBef>
              <a:spcAft>
                <a:spcPts val="0"/>
              </a:spcAft>
              <a:buClr>
                <a:schemeClr val="dk1"/>
              </a:buClr>
              <a:buFont typeface="Noto Symbol"/>
              <a:buChar char="▪"/>
              <a:defRPr/>
            </a:lvl9pPr>
          </a:lstStyle>
          <a:p>
            <a:endParaRPr/>
          </a:p>
        </p:txBody>
      </p:sp>
    </p:spTree>
    <p:extLst>
      <p:ext uri="{BB962C8B-B14F-4D97-AF65-F5344CB8AC3E}">
        <p14:creationId xmlns:p14="http://schemas.microsoft.com/office/powerpoint/2010/main" val="1548229353"/>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23.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8.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20.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1.jp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5.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9.jpg"/></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diagramData" Target="../diagrams/data3.xml"/><Relationship Id="rId5" Type="http://schemas.openxmlformats.org/officeDocument/2006/relationships/diagramLayout" Target="../diagrams/layout3.xml"/><Relationship Id="rId6" Type="http://schemas.openxmlformats.org/officeDocument/2006/relationships/diagramQuickStyle" Target="../diagrams/quickStyle3.xml"/><Relationship Id="rId7" Type="http://schemas.openxmlformats.org/officeDocument/2006/relationships/diagramColors" Target="../diagrams/colors3.xml"/><Relationship Id="rId8" Type="http://schemas.microsoft.com/office/2007/relationships/diagramDrawing" Target="../diagrams/drawing3.xml"/><Relationship Id="rId1" Type="http://schemas.openxmlformats.org/officeDocument/2006/relationships/tags" Target="../tags/tag1.xml"/><Relationship Id="rId2"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31.jpe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tags" Target="../tags/tag2.xml"/><Relationship Id="rId2"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hyperlink" Target="http://www.owasp.org/index.php/SQL_Injection_Prevention_Cheat_Sheet" TargetMode="Externa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diagramData" Target="../diagrams/data4.xml"/><Relationship Id="rId5" Type="http://schemas.openxmlformats.org/officeDocument/2006/relationships/diagramLayout" Target="../diagrams/layout4.xml"/><Relationship Id="rId6" Type="http://schemas.openxmlformats.org/officeDocument/2006/relationships/diagramQuickStyle" Target="../diagrams/quickStyle4.xml"/><Relationship Id="rId7" Type="http://schemas.openxmlformats.org/officeDocument/2006/relationships/diagramColors" Target="../diagrams/colors4.xml"/><Relationship Id="rId8" Type="http://schemas.microsoft.com/office/2007/relationships/diagramDrawing" Target="../diagrams/drawing4.xml"/><Relationship Id="rId1" Type="http://schemas.openxmlformats.org/officeDocument/2006/relationships/tags" Target="../tags/tag4.xml"/><Relationship Id="rId2"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34.png"/><Relationship Id="rId5" Type="http://schemas.openxmlformats.org/officeDocument/2006/relationships/image" Target="../media/image31.jpeg"/><Relationship Id="rId6" Type="http://schemas.openxmlformats.org/officeDocument/2006/relationships/image" Target="../media/image35.jpeg"/><Relationship Id="rId7" Type="http://schemas.openxmlformats.org/officeDocument/2006/relationships/hyperlink" Target="http://www.hacker.com/" TargetMode="External"/><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 Id="rId3" Type="http://schemas.openxmlformats.org/officeDocument/2006/relationships/notesSlide" Target="../notesSlides/notesSlide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ietf.org/rfc/rfc2616.tx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Web Application Security Testing the OWASP style</a:t>
            </a:r>
            <a:br>
              <a:rPr lang="en-US" dirty="0"/>
            </a:br>
            <a:endParaRPr lang="en-US" dirty="0"/>
          </a:p>
        </p:txBody>
      </p:sp>
      <p:sp>
        <p:nvSpPr>
          <p:cNvPr id="3" name="Subtitle 2"/>
          <p:cNvSpPr>
            <a:spLocks noGrp="1"/>
          </p:cNvSpPr>
          <p:nvPr>
            <p:ph type="subTitle" idx="1"/>
          </p:nvPr>
        </p:nvSpPr>
        <p:spPr/>
        <p:txBody>
          <a:bodyPr/>
          <a:lstStyle/>
          <a:p>
            <a:r>
              <a:rPr lang="en-US" dirty="0" smtClean="0"/>
              <a:t>John Vargas – Michael Hidalgo</a:t>
            </a:r>
          </a:p>
          <a:p>
            <a:r>
              <a:rPr lang="en-US" dirty="0" smtClean="0"/>
              <a:t>7</a:t>
            </a:r>
            <a:r>
              <a:rPr lang="en-US" baseline="30000" dirty="0" smtClean="0"/>
              <a:t>th</a:t>
            </a:r>
            <a:r>
              <a:rPr lang="en-US" dirty="0" smtClean="0"/>
              <a:t> WCSQ Lima, </a:t>
            </a:r>
            <a:r>
              <a:rPr lang="en-US" dirty="0" err="1" smtClean="0"/>
              <a:t>Perú</a:t>
            </a:r>
            <a:r>
              <a:rPr lang="en-US" dirty="0" smtClean="0"/>
              <a:t> 2017</a:t>
            </a:r>
            <a:endParaRPr lang="en-US" dirty="0"/>
          </a:p>
        </p:txBody>
      </p:sp>
    </p:spTree>
    <p:extLst>
      <p:ext uri="{BB962C8B-B14F-4D97-AF65-F5344CB8AC3E}">
        <p14:creationId xmlns:p14="http://schemas.microsoft.com/office/powerpoint/2010/main" val="377643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 HTTP Headers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Accept: Tells the server what kinds of content the client is willing to accept.</a:t>
            </a:r>
          </a:p>
          <a:p>
            <a:r>
              <a:rPr lang="en-US" dirty="0" smtClean="0"/>
              <a:t>Accept-Encoding: Tells the server what kind of content encoding the client is willing to accept.</a:t>
            </a:r>
          </a:p>
          <a:p>
            <a:r>
              <a:rPr lang="en-US" dirty="0" smtClean="0"/>
              <a:t>Authorization: Submit credentials to the server.</a:t>
            </a:r>
          </a:p>
          <a:p>
            <a:r>
              <a:rPr lang="en-US" dirty="0" smtClean="0"/>
              <a:t>Cookie: Submit cookies to the server.</a:t>
            </a:r>
          </a:p>
          <a:p>
            <a:r>
              <a:rPr lang="en-US" dirty="0" smtClean="0"/>
              <a:t>Host: Specifies the hostname of the URL.</a:t>
            </a:r>
          </a:p>
          <a:p>
            <a:r>
              <a:rPr lang="en-US" dirty="0" smtClean="0"/>
              <a:t>User-Agent: Browser or client performing the HTTP request.</a:t>
            </a:r>
          </a:p>
        </p:txBody>
      </p:sp>
    </p:spTree>
    <p:extLst>
      <p:ext uri="{BB962C8B-B14F-4D97-AF65-F5344CB8AC3E}">
        <p14:creationId xmlns:p14="http://schemas.microsoft.com/office/powerpoint/2010/main" val="6441104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HTTP Request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1" y="1928813"/>
            <a:ext cx="8227532" cy="2771775"/>
          </a:xfrm>
        </p:spPr>
      </p:pic>
      <p:sp>
        <p:nvSpPr>
          <p:cNvPr id="5" name="TextBox 4"/>
          <p:cNvSpPr txBox="1"/>
          <p:nvPr/>
        </p:nvSpPr>
        <p:spPr>
          <a:xfrm>
            <a:off x="85730" y="5715000"/>
            <a:ext cx="7014356" cy="276999"/>
          </a:xfrm>
          <a:prstGeom prst="rect">
            <a:avLst/>
          </a:prstGeom>
          <a:noFill/>
        </p:spPr>
        <p:txBody>
          <a:bodyPr wrap="none" rtlCol="0">
            <a:spAutoFit/>
          </a:bodyPr>
          <a:lstStyle/>
          <a:p>
            <a:r>
              <a:rPr lang="en-US" sz="1200" dirty="0" smtClean="0"/>
              <a:t>Image </a:t>
            </a:r>
            <a:r>
              <a:rPr lang="en-US" sz="1200" dirty="0"/>
              <a:t>taken from https://</a:t>
            </a:r>
            <a:r>
              <a:rPr lang="en-US" sz="1200" dirty="0" err="1"/>
              <a:t>www.ntu.edu.sg</a:t>
            </a:r>
            <a:r>
              <a:rPr lang="en-US" sz="1200" dirty="0"/>
              <a:t>/home/</a:t>
            </a:r>
            <a:r>
              <a:rPr lang="en-US" sz="1200" dirty="0" err="1"/>
              <a:t>ehchua</a:t>
            </a:r>
            <a:r>
              <a:rPr lang="en-US" sz="1200" dirty="0"/>
              <a:t>/programming/</a:t>
            </a:r>
            <a:r>
              <a:rPr lang="en-US" sz="1200" dirty="0" err="1"/>
              <a:t>webprogramming</a:t>
            </a:r>
            <a:r>
              <a:rPr lang="en-US" sz="1200" dirty="0"/>
              <a:t>/</a:t>
            </a:r>
            <a:r>
              <a:rPr lang="en-US" sz="1200" dirty="0" err="1"/>
              <a:t>HTTP_Basics.html</a:t>
            </a:r>
            <a:endParaRPr lang="en-US" sz="1200" dirty="0"/>
          </a:p>
        </p:txBody>
      </p:sp>
    </p:spTree>
    <p:extLst>
      <p:ext uri="{BB962C8B-B14F-4D97-AF65-F5344CB8AC3E}">
        <p14:creationId xmlns:p14="http://schemas.microsoft.com/office/powerpoint/2010/main" val="13608094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HTTP RESPONSE</a:t>
            </a:r>
            <a:endParaRPr lang="en-US" dirty="0"/>
          </a:p>
        </p:txBody>
      </p:sp>
      <p:sp>
        <p:nvSpPr>
          <p:cNvPr id="5" name="Content Placeholder 4"/>
          <p:cNvSpPr>
            <a:spLocks noGrp="1"/>
          </p:cNvSpPr>
          <p:nvPr>
            <p:ph idx="1"/>
          </p:nvPr>
        </p:nvSpPr>
        <p:spPr/>
        <p:txBody>
          <a:bodyPr>
            <a:normAutofit/>
          </a:bodyPr>
          <a:lstStyle/>
          <a:p>
            <a:r>
              <a:rPr lang="en-US" dirty="0" smtClean="0"/>
              <a:t>HTTP request consist of the following elements:</a:t>
            </a:r>
          </a:p>
          <a:p>
            <a:pPr lvl="1"/>
            <a:r>
              <a:rPr lang="en-US" dirty="0" smtClean="0"/>
              <a:t>HTTP version being used.</a:t>
            </a:r>
          </a:p>
          <a:p>
            <a:pPr lvl="1"/>
            <a:r>
              <a:rPr lang="en-US" dirty="0" smtClean="0"/>
              <a:t>Status Code : A numeric value indicating the result of the request.</a:t>
            </a:r>
          </a:p>
          <a:p>
            <a:pPr lvl="1"/>
            <a:r>
              <a:rPr lang="en-US" dirty="0" smtClean="0"/>
              <a:t>Server header.</a:t>
            </a:r>
          </a:p>
          <a:p>
            <a:pPr lvl="1"/>
            <a:r>
              <a:rPr lang="en-US" dirty="0" smtClean="0"/>
              <a:t>Set-Cookie</a:t>
            </a:r>
          </a:p>
          <a:p>
            <a:pPr lvl="1"/>
            <a:r>
              <a:rPr lang="en-US" dirty="0" smtClean="0"/>
              <a:t>Content Length.</a:t>
            </a:r>
            <a:endParaRPr lang="en-US" dirty="0"/>
          </a:p>
        </p:txBody>
      </p:sp>
    </p:spTree>
    <p:extLst>
      <p:ext uri="{BB962C8B-B14F-4D97-AF65-F5344CB8AC3E}">
        <p14:creationId xmlns:p14="http://schemas.microsoft.com/office/powerpoint/2010/main" val="1468646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Response HTTP Headers</a:t>
            </a:r>
            <a:endParaRPr lang="en-US" dirty="0"/>
          </a:p>
        </p:txBody>
      </p:sp>
      <p:sp>
        <p:nvSpPr>
          <p:cNvPr id="3" name="Content Placeholder 2"/>
          <p:cNvSpPr>
            <a:spLocks noGrp="1"/>
          </p:cNvSpPr>
          <p:nvPr>
            <p:ph idx="1"/>
          </p:nvPr>
        </p:nvSpPr>
        <p:spPr/>
        <p:txBody>
          <a:bodyPr>
            <a:normAutofit/>
          </a:bodyPr>
          <a:lstStyle/>
          <a:p>
            <a:r>
              <a:rPr lang="en-US" dirty="0" smtClean="0"/>
              <a:t>Expires: Tells the browser for how long the content of the body message are valid.</a:t>
            </a:r>
          </a:p>
          <a:p>
            <a:r>
              <a:rPr lang="en-US" dirty="0" smtClean="0"/>
              <a:t>Pragma: Cache directives</a:t>
            </a:r>
          </a:p>
          <a:p>
            <a:r>
              <a:rPr lang="en-US" dirty="0" smtClean="0"/>
              <a:t>Set-Cookie: Issues cookies to the browser</a:t>
            </a:r>
          </a:p>
          <a:p>
            <a:r>
              <a:rPr lang="en-US" dirty="0" smtClean="0"/>
              <a:t>X-Frame-Options: Indicates whether and how the current response may be loaded within a browser.</a:t>
            </a:r>
          </a:p>
        </p:txBody>
      </p:sp>
    </p:spTree>
    <p:extLst>
      <p:ext uri="{BB962C8B-B14F-4D97-AF65-F5344CB8AC3E}">
        <p14:creationId xmlns:p14="http://schemas.microsoft.com/office/powerpoint/2010/main" val="1453476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HTTP Response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4103" y="1771651"/>
            <a:ext cx="7686934" cy="2915357"/>
          </a:xfrm>
        </p:spPr>
      </p:pic>
      <p:sp>
        <p:nvSpPr>
          <p:cNvPr id="5" name="TextBox 4"/>
          <p:cNvSpPr txBox="1"/>
          <p:nvPr/>
        </p:nvSpPr>
        <p:spPr>
          <a:xfrm>
            <a:off x="85730" y="5715000"/>
            <a:ext cx="7014356" cy="276999"/>
          </a:xfrm>
          <a:prstGeom prst="rect">
            <a:avLst/>
          </a:prstGeom>
          <a:noFill/>
        </p:spPr>
        <p:txBody>
          <a:bodyPr wrap="none" rtlCol="0">
            <a:spAutoFit/>
          </a:bodyPr>
          <a:lstStyle/>
          <a:p>
            <a:r>
              <a:rPr lang="en-US" sz="1200" dirty="0" smtClean="0"/>
              <a:t>Image </a:t>
            </a:r>
            <a:r>
              <a:rPr lang="en-US" sz="1200" dirty="0"/>
              <a:t>taken from https://</a:t>
            </a:r>
            <a:r>
              <a:rPr lang="en-US" sz="1200" dirty="0" err="1"/>
              <a:t>www.ntu.edu.sg</a:t>
            </a:r>
            <a:r>
              <a:rPr lang="en-US" sz="1200" dirty="0"/>
              <a:t>/home/</a:t>
            </a:r>
            <a:r>
              <a:rPr lang="en-US" sz="1200" dirty="0" err="1"/>
              <a:t>ehchua</a:t>
            </a:r>
            <a:r>
              <a:rPr lang="en-US" sz="1200" dirty="0"/>
              <a:t>/programming/</a:t>
            </a:r>
            <a:r>
              <a:rPr lang="en-US" sz="1200" dirty="0" err="1"/>
              <a:t>webprogramming</a:t>
            </a:r>
            <a:r>
              <a:rPr lang="en-US" sz="1200" dirty="0"/>
              <a:t>/</a:t>
            </a:r>
            <a:r>
              <a:rPr lang="en-US" sz="1200" dirty="0" err="1"/>
              <a:t>HTTP_Basics.html</a:t>
            </a:r>
            <a:endParaRPr lang="en-US" sz="1200" dirty="0"/>
          </a:p>
        </p:txBody>
      </p:sp>
    </p:spTree>
    <p:extLst>
      <p:ext uri="{BB962C8B-B14F-4D97-AF65-F5344CB8AC3E}">
        <p14:creationId xmlns:p14="http://schemas.microsoft.com/office/powerpoint/2010/main" val="5712705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HTTP Methods</a:t>
            </a:r>
            <a:endParaRPr lang="en-US" dirty="0"/>
          </a:p>
        </p:txBody>
      </p:sp>
      <p:pic>
        <p:nvPicPr>
          <p:cNvPr id="2" name="Picture 1"/>
          <p:cNvPicPr>
            <a:picLocks noChangeAspect="1"/>
          </p:cNvPicPr>
          <p:nvPr/>
        </p:nvPicPr>
        <p:blipFill>
          <a:blip r:embed="rId2"/>
          <a:stretch>
            <a:fillRect/>
          </a:stretch>
        </p:blipFill>
        <p:spPr>
          <a:xfrm>
            <a:off x="1614488" y="1431926"/>
            <a:ext cx="5686424" cy="4188932"/>
          </a:xfrm>
          <a:prstGeom prst="rect">
            <a:avLst/>
          </a:prstGeom>
        </p:spPr>
      </p:pic>
    </p:spTree>
    <p:extLst>
      <p:ext uri="{BB962C8B-B14F-4D97-AF65-F5344CB8AC3E}">
        <p14:creationId xmlns:p14="http://schemas.microsoft.com/office/powerpoint/2010/main" val="190651566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HTTP Status Codes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4100"/>
            <a:ext cx="9144000" cy="2203260"/>
          </a:xfrm>
          <a:prstGeom prst="rect">
            <a:avLst/>
          </a:prstGeom>
        </p:spPr>
      </p:pic>
    </p:spTree>
    <p:extLst>
      <p:ext uri="{BB962C8B-B14F-4D97-AF65-F5344CB8AC3E}">
        <p14:creationId xmlns:p14="http://schemas.microsoft.com/office/powerpoint/2010/main" val="5720309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8913" y="1216667"/>
            <a:ext cx="3386137" cy="4228459"/>
          </a:xfrm>
          <a:prstGeom prst="rect">
            <a:avLst/>
          </a:prstGeom>
        </p:spPr>
      </p:pic>
    </p:spTree>
    <p:extLst>
      <p:ext uri="{BB962C8B-B14F-4D97-AF65-F5344CB8AC3E}">
        <p14:creationId xmlns:p14="http://schemas.microsoft.com/office/powerpoint/2010/main" val="10224556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Management with Cookies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HTTP Is a Stateless Protocol : The request contains all the necessary information for the server to return a response.</a:t>
            </a:r>
          </a:p>
          <a:p>
            <a:r>
              <a:rPr lang="en-US" dirty="0" smtClean="0"/>
              <a:t>With Cookies, the server sends items of data to the client, which the client stores it and resubmits it.</a:t>
            </a:r>
          </a:p>
          <a:p>
            <a:r>
              <a:rPr lang="en-US" dirty="0" smtClean="0"/>
              <a:t>Servers issue a cookie using the Set-Cookie HTTP header.</a:t>
            </a:r>
          </a:p>
          <a:p>
            <a:r>
              <a:rPr lang="en-US" dirty="0" smtClean="0"/>
              <a:t>Frequently used as a vehicle for exploiting vulnerabilities.</a:t>
            </a:r>
            <a:endParaRPr lang="en-US" dirty="0"/>
          </a:p>
        </p:txBody>
      </p:sp>
    </p:spTree>
    <p:extLst>
      <p:ext uri="{BB962C8B-B14F-4D97-AF65-F5344CB8AC3E}">
        <p14:creationId xmlns:p14="http://schemas.microsoft.com/office/powerpoint/2010/main" val="656818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 Cookie</a:t>
            </a:r>
            <a:endParaRPr lang="en-US" dirty="0"/>
          </a:p>
        </p:txBody>
      </p:sp>
      <p:sp>
        <p:nvSpPr>
          <p:cNvPr id="3" name="Content Placeholder 2"/>
          <p:cNvSpPr>
            <a:spLocks noGrp="1"/>
          </p:cNvSpPr>
          <p:nvPr>
            <p:ph idx="1"/>
          </p:nvPr>
        </p:nvSpPr>
        <p:spPr/>
        <p:txBody>
          <a:bodyPr>
            <a:normAutofit fontScale="92500"/>
          </a:bodyPr>
          <a:lstStyle/>
          <a:p>
            <a:r>
              <a:rPr lang="en-US" dirty="0" smtClean="0"/>
              <a:t>Expires: Sets a date until which the cookie is valid.</a:t>
            </a:r>
          </a:p>
          <a:p>
            <a:r>
              <a:rPr lang="en-US" dirty="0" smtClean="0"/>
              <a:t>Domain: Specifies the domain for which the cookie is valid.</a:t>
            </a:r>
          </a:p>
          <a:p>
            <a:r>
              <a:rPr lang="en-US" dirty="0" smtClean="0"/>
              <a:t>Secure: When this attribute is set, the cookie will be submitted only in HTTPS.</a:t>
            </a:r>
          </a:p>
          <a:p>
            <a:r>
              <a:rPr lang="en-US" dirty="0" err="1" smtClean="0"/>
              <a:t>HttpOnly</a:t>
            </a:r>
            <a:r>
              <a:rPr lang="en-US" dirty="0" smtClean="0"/>
              <a:t>: When this attribute is set, the cookie cannot be accessed from Client Side code (</a:t>
            </a:r>
            <a:r>
              <a:rPr lang="en-US" dirty="0" err="1" smtClean="0"/>
              <a:t>a.k.a</a:t>
            </a:r>
            <a:r>
              <a:rPr lang="en-US" dirty="0" smtClean="0"/>
              <a:t> JavaScript).</a:t>
            </a:r>
            <a:endParaRPr lang="en-US" dirty="0"/>
          </a:p>
        </p:txBody>
      </p:sp>
    </p:spTree>
    <p:extLst>
      <p:ext uri="{BB962C8B-B14F-4D97-AF65-F5344CB8AC3E}">
        <p14:creationId xmlns:p14="http://schemas.microsoft.com/office/powerpoint/2010/main" val="8113358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About us</a:t>
            </a:r>
            <a:endParaRPr lang="en-US" dirty="0"/>
          </a:p>
        </p:txBody>
      </p:sp>
      <p:sp>
        <p:nvSpPr>
          <p:cNvPr id="5" name="Content Placeholder 4"/>
          <p:cNvSpPr>
            <a:spLocks noGrp="1"/>
          </p:cNvSpPr>
          <p:nvPr>
            <p:ph sz="half" idx="1"/>
          </p:nvPr>
        </p:nvSpPr>
        <p:spPr/>
        <p:txBody>
          <a:bodyPr>
            <a:normAutofit/>
          </a:bodyPr>
          <a:lstStyle/>
          <a:p>
            <a:r>
              <a:rPr lang="en-US" sz="2400" dirty="0" smtClean="0"/>
              <a:t>Michael Hidalgo</a:t>
            </a:r>
          </a:p>
          <a:p>
            <a:r>
              <a:rPr lang="en-US" sz="2400" dirty="0" smtClean="0"/>
              <a:t>Software Engineer and Application Security Expert.</a:t>
            </a:r>
          </a:p>
          <a:p>
            <a:r>
              <a:rPr lang="en-US" sz="2400" dirty="0" smtClean="0"/>
              <a:t>Based in San José, Costa Rica.</a:t>
            </a:r>
          </a:p>
          <a:p>
            <a:r>
              <a:rPr lang="en-US" sz="2400" dirty="0" smtClean="0"/>
              <a:t>Leader OWASP Costa Rica</a:t>
            </a:r>
          </a:p>
          <a:p>
            <a:endParaRPr lang="en-US" sz="2400" dirty="0"/>
          </a:p>
        </p:txBody>
      </p:sp>
      <p:sp>
        <p:nvSpPr>
          <p:cNvPr id="6" name="Content Placeholder 5"/>
          <p:cNvSpPr>
            <a:spLocks noGrp="1"/>
          </p:cNvSpPr>
          <p:nvPr>
            <p:ph sz="half" idx="2"/>
          </p:nvPr>
        </p:nvSpPr>
        <p:spPr/>
        <p:txBody>
          <a:bodyPr>
            <a:normAutofit/>
          </a:bodyPr>
          <a:lstStyle/>
          <a:p>
            <a:r>
              <a:rPr lang="en-US" sz="2400" dirty="0" smtClean="0"/>
              <a:t>John Vargas</a:t>
            </a:r>
            <a:endParaRPr lang="en-US" sz="2400" dirty="0"/>
          </a:p>
        </p:txBody>
      </p:sp>
      <p:pic>
        <p:nvPicPr>
          <p:cNvPr id="7" name="Picture 6" descr="Screen Shot 2015-06-10 at 07.53.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0525" y="4352646"/>
            <a:ext cx="1631949" cy="1564245"/>
          </a:xfrm>
          <a:prstGeom prst="rect">
            <a:avLst/>
          </a:prstGeom>
        </p:spPr>
      </p:pic>
    </p:spTree>
    <p:extLst>
      <p:ext uri="{BB962C8B-B14F-4D97-AF65-F5344CB8AC3E}">
        <p14:creationId xmlns:p14="http://schemas.microsoft.com/office/powerpoint/2010/main" val="20629407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Web application (IN)Security</a:t>
            </a:r>
            <a:endParaRPr lang="en-US" dirty="0"/>
          </a:p>
        </p:txBody>
      </p:sp>
      <p:sp>
        <p:nvSpPr>
          <p:cNvPr id="5" name="Text Placeholder 4"/>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742424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mtClean="0"/>
              <a:t>Core Problem : Input Data Validation</a:t>
            </a:r>
            <a:endParaRPr lang="en-US"/>
          </a:p>
        </p:txBody>
      </p:sp>
      <p:graphicFrame>
        <p:nvGraphicFramePr>
          <p:cNvPr id="6" name="Content Placeholder 3"/>
          <p:cNvGraphicFramePr>
            <a:graphicFrameLocks noGrp="1"/>
          </p:cNvGraphicFramePr>
          <p:nvPr>
            <p:ph idx="1"/>
            <p:extLst/>
          </p:nvPr>
        </p:nvGraphicFramePr>
        <p:xfrm>
          <a:off x="256584" y="1282768"/>
          <a:ext cx="8430216" cy="44449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37956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CIA Triad</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313" y="1037972"/>
            <a:ext cx="5416550" cy="4662740"/>
          </a:xfrm>
          <a:prstGeom prst="rect">
            <a:avLst/>
          </a:prstGeom>
        </p:spPr>
      </p:pic>
    </p:spTree>
    <p:extLst>
      <p:ext uri="{BB962C8B-B14F-4D97-AF65-F5344CB8AC3E}">
        <p14:creationId xmlns:p14="http://schemas.microsoft.com/office/powerpoint/2010/main" val="19600594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3"/>
        <p:cNvGrpSpPr/>
        <p:nvPr/>
      </p:nvGrpSpPr>
      <p:grpSpPr>
        <a:xfrm>
          <a:off x="0" y="0"/>
          <a:ext cx="0" cy="0"/>
          <a:chOff x="0" y="0"/>
          <a:chExt cx="0" cy="0"/>
        </a:xfrm>
      </p:grpSpPr>
      <p:sp>
        <p:nvSpPr>
          <p:cNvPr id="44" name="Shape 44"/>
          <p:cNvSpPr txBox="1">
            <a:spLocks noGrp="1"/>
          </p:cNvSpPr>
          <p:nvPr>
            <p:ph type="subTitle" idx="4294967295"/>
          </p:nvPr>
        </p:nvSpPr>
        <p:spPr>
          <a:xfrm>
            <a:off x="0" y="0"/>
            <a:ext cx="9144000" cy="17085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8500" b="0" i="0" u="none" strike="noStrike" cap="none">
                <a:solidFill>
                  <a:srgbClr val="000000"/>
                </a:solidFill>
                <a:latin typeface="Ubuntu"/>
                <a:ea typeface="Ubuntu"/>
                <a:cs typeface="Ubuntu"/>
                <a:sym typeface="Ubuntu"/>
              </a:rPr>
              <a:t>Who is OWASP?</a:t>
            </a:r>
          </a:p>
        </p:txBody>
      </p:sp>
      <p:pic>
        <p:nvPicPr>
          <p:cNvPr id="45" name="Shape 45"/>
          <p:cNvPicPr preferRelativeResize="0"/>
          <p:nvPr/>
        </p:nvPicPr>
        <p:blipFill rotWithShape="1">
          <a:blip r:embed="rId4">
            <a:alphaModFix/>
          </a:blip>
          <a:srcRect/>
          <a:stretch/>
        </p:blipFill>
        <p:spPr>
          <a:xfrm>
            <a:off x="1514000" y="5495925"/>
            <a:ext cx="5962650" cy="1362075"/>
          </a:xfrm>
          <a:prstGeom prst="rect">
            <a:avLst/>
          </a:prstGeom>
          <a:noFill/>
          <a:ln>
            <a:noFill/>
          </a:ln>
        </p:spPr>
      </p:pic>
    </p:spTree>
    <p:extLst>
      <p:ext uri="{BB962C8B-B14F-4D97-AF65-F5344CB8AC3E}">
        <p14:creationId xmlns:p14="http://schemas.microsoft.com/office/powerpoint/2010/main" val="31385172"/>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49"/>
        <p:cNvGrpSpPr/>
        <p:nvPr/>
      </p:nvGrpSpPr>
      <p:grpSpPr>
        <a:xfrm>
          <a:off x="0" y="0"/>
          <a:ext cx="0" cy="0"/>
          <a:chOff x="0" y="0"/>
          <a:chExt cx="0" cy="0"/>
        </a:xfrm>
      </p:grpSpPr>
      <p:pic>
        <p:nvPicPr>
          <p:cNvPr id="50" name="Shape 50"/>
          <p:cNvPicPr preferRelativeResize="0"/>
          <p:nvPr/>
        </p:nvPicPr>
        <p:blipFill rotWithShape="1">
          <a:blip r:embed="rId3">
            <a:alphaModFix/>
          </a:blip>
          <a:srcRect/>
          <a:stretch/>
        </p:blipFill>
        <p:spPr>
          <a:xfrm>
            <a:off x="-324850" y="0"/>
            <a:ext cx="11819272" cy="6858000"/>
          </a:xfrm>
          <a:prstGeom prst="rect">
            <a:avLst/>
          </a:prstGeom>
          <a:noFill/>
          <a:ln>
            <a:noFill/>
          </a:ln>
        </p:spPr>
      </p:pic>
      <p:sp>
        <p:nvSpPr>
          <p:cNvPr id="51" name="Shape 51"/>
          <p:cNvSpPr txBox="1"/>
          <p:nvPr/>
        </p:nvSpPr>
        <p:spPr>
          <a:xfrm>
            <a:off x="10950" y="10950"/>
            <a:ext cx="9144000" cy="1587600"/>
          </a:xfrm>
          <a:prstGeom prst="rect">
            <a:avLst/>
          </a:prstGeom>
          <a:noFill/>
          <a:ln>
            <a:noFill/>
          </a:ln>
        </p:spPr>
        <p:txBody>
          <a:bodyPr lIns="91425" tIns="91425" rIns="91425" bIns="91425" anchor="t" anchorCtr="0">
            <a:noAutofit/>
          </a:bodyPr>
          <a:lstStyle/>
          <a:p>
            <a:pPr algn="ctr" defTabSz="914400">
              <a:buClr>
                <a:srgbClr val="000000"/>
              </a:buClr>
              <a:buSzPct val="25000"/>
              <a:buFont typeface="Arial"/>
              <a:buNone/>
            </a:pPr>
            <a:r>
              <a:rPr lang="en" sz="8500" kern="0">
                <a:solidFill>
                  <a:srgbClr val="000000"/>
                </a:solidFill>
                <a:latin typeface="Ubuntu"/>
                <a:ea typeface="Ubuntu"/>
                <a:cs typeface="Ubuntu"/>
                <a:sym typeface="Ubuntu"/>
              </a:rPr>
              <a:t>The value of volunteerism</a:t>
            </a:r>
          </a:p>
          <a:p>
            <a:pPr defTabSz="914400">
              <a:buClr>
                <a:srgbClr val="000000"/>
              </a:buClr>
              <a:buFont typeface="Arial"/>
              <a:buNone/>
            </a:pPr>
            <a:endParaRPr sz="1400" kern="0">
              <a:solidFill>
                <a:srgbClr val="000000"/>
              </a:solidFill>
              <a:ea typeface="Arial"/>
              <a:cs typeface="Arial"/>
              <a:sym typeface="Arial"/>
            </a:endParaRPr>
          </a:p>
        </p:txBody>
      </p:sp>
    </p:spTree>
    <p:extLst>
      <p:ext uri="{BB962C8B-B14F-4D97-AF65-F5344CB8AC3E}">
        <p14:creationId xmlns:p14="http://schemas.microsoft.com/office/powerpoint/2010/main" val="946848"/>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55"/>
        <p:cNvGrpSpPr/>
        <p:nvPr/>
      </p:nvGrpSpPr>
      <p:grpSpPr>
        <a:xfrm>
          <a:off x="0" y="0"/>
          <a:ext cx="0" cy="0"/>
          <a:chOff x="0" y="0"/>
          <a:chExt cx="0" cy="0"/>
        </a:xfrm>
      </p:grpSpPr>
      <p:sp>
        <p:nvSpPr>
          <p:cNvPr id="56" name="Shape 56"/>
          <p:cNvSpPr txBox="1">
            <a:spLocks noGrp="1"/>
          </p:cNvSpPr>
          <p:nvPr>
            <p:ph type="subTitle" idx="4294967295"/>
          </p:nvPr>
        </p:nvSpPr>
        <p:spPr>
          <a:xfrm>
            <a:off x="0" y="5181600"/>
            <a:ext cx="9144000" cy="1676399"/>
          </a:xfrm>
          <a:prstGeom prst="rect">
            <a:avLst/>
          </a:prstGeom>
          <a:solidFill>
            <a:srgbClr val="000000">
              <a:alpha val="58039"/>
            </a:srgbClr>
          </a:solidFill>
          <a:ln>
            <a:noFill/>
          </a:ln>
        </p:spPr>
        <p:txBody>
          <a:bodyPr lIns="91425" tIns="91425" rIns="91425" bIns="91425" anchor="t" anchorCtr="0">
            <a:noAutofit/>
          </a:bodyPr>
          <a:lstStyle/>
          <a:p>
            <a:pPr marL="0" marR="0" lvl="0" indent="0" algn="ctr" rtl="0">
              <a:lnSpc>
                <a:spcPct val="100000"/>
              </a:lnSpc>
              <a:spcBef>
                <a:spcPts val="0"/>
              </a:spcBef>
              <a:spcAft>
                <a:spcPts val="0"/>
              </a:spcAft>
              <a:buClr>
                <a:schemeClr val="dk1"/>
              </a:buClr>
              <a:buSzPct val="25000"/>
              <a:buFont typeface="Arial"/>
              <a:buNone/>
            </a:pPr>
            <a:r>
              <a:rPr lang="en" sz="8500" b="0" i="0" u="none" strike="noStrike" cap="none">
                <a:solidFill>
                  <a:srgbClr val="FFFFFF"/>
                </a:solidFill>
                <a:latin typeface="Ubuntu"/>
                <a:ea typeface="Ubuntu"/>
                <a:cs typeface="Ubuntu"/>
                <a:sym typeface="Ubuntu"/>
              </a:rPr>
              <a:t>Show of hands</a:t>
            </a:r>
          </a:p>
        </p:txBody>
      </p:sp>
    </p:spTree>
    <p:extLst>
      <p:ext uri="{BB962C8B-B14F-4D97-AF65-F5344CB8AC3E}">
        <p14:creationId xmlns:p14="http://schemas.microsoft.com/office/powerpoint/2010/main" val="626265890"/>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0"/>
        <p:cNvGrpSpPr/>
        <p:nvPr/>
      </p:nvGrpSpPr>
      <p:grpSpPr>
        <a:xfrm>
          <a:off x="0" y="0"/>
          <a:ext cx="0" cy="0"/>
          <a:chOff x="0" y="0"/>
          <a:chExt cx="0" cy="0"/>
        </a:xfrm>
      </p:grpSpPr>
      <p:sp>
        <p:nvSpPr>
          <p:cNvPr id="61" name="Shape 61"/>
          <p:cNvSpPr txBox="1">
            <a:spLocks noGrp="1"/>
          </p:cNvSpPr>
          <p:nvPr>
            <p:ph type="subTitle" idx="4294967295"/>
          </p:nvPr>
        </p:nvSpPr>
        <p:spPr>
          <a:xfrm>
            <a:off x="0" y="-3990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dirty="0" smtClean="0">
                <a:solidFill>
                  <a:schemeClr val="lt1"/>
                </a:solidFill>
                <a:latin typeface="Ubuntu"/>
                <a:ea typeface="Ubuntu"/>
                <a:cs typeface="Ubuntu"/>
                <a:sym typeface="Ubuntu"/>
              </a:rPr>
              <a:t>1</a:t>
            </a:r>
            <a:r>
              <a:rPr lang="en-US" sz="9600" dirty="0">
                <a:solidFill>
                  <a:schemeClr val="lt1"/>
                </a:solidFill>
                <a:latin typeface="Ubuntu"/>
                <a:ea typeface="Ubuntu"/>
                <a:cs typeface="Ubuntu"/>
                <a:sym typeface="Ubuntu"/>
              </a:rPr>
              <a:t>6</a:t>
            </a:r>
            <a:endParaRPr lang="en" sz="9600" b="0" i="0" u="none" strike="noStrike" cap="none" dirty="0">
              <a:solidFill>
                <a:schemeClr val="lt1"/>
              </a:solidFill>
              <a:latin typeface="Ubuntu"/>
              <a:ea typeface="Ubuntu"/>
              <a:cs typeface="Ubuntu"/>
              <a:sym typeface="Ubuntu"/>
            </a:endParaRP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dirty="0">
                <a:solidFill>
                  <a:schemeClr val="lt1"/>
                </a:solidFill>
                <a:latin typeface="Ubuntu"/>
                <a:ea typeface="Ubuntu"/>
                <a:cs typeface="Ubuntu"/>
                <a:sym typeface="Ubuntu"/>
              </a:rPr>
              <a:t>Years of community service</a:t>
            </a:r>
          </a:p>
        </p:txBody>
      </p:sp>
    </p:spTree>
    <p:extLst>
      <p:ext uri="{BB962C8B-B14F-4D97-AF65-F5344CB8AC3E}">
        <p14:creationId xmlns:p14="http://schemas.microsoft.com/office/powerpoint/2010/main" val="2061823647"/>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65"/>
        <p:cNvGrpSpPr/>
        <p:nvPr/>
      </p:nvGrpSpPr>
      <p:grpSpPr>
        <a:xfrm>
          <a:off x="0" y="0"/>
          <a:ext cx="0" cy="0"/>
          <a:chOff x="0" y="0"/>
          <a:chExt cx="0" cy="0"/>
        </a:xfrm>
      </p:grpSpPr>
      <p:sp>
        <p:nvSpPr>
          <p:cNvPr id="66" name="Shape 66"/>
          <p:cNvSpPr txBox="1">
            <a:spLocks noGrp="1"/>
          </p:cNvSpPr>
          <p:nvPr>
            <p:ph type="subTitle" idx="4294967295"/>
          </p:nvPr>
        </p:nvSpPr>
        <p:spPr>
          <a:xfrm>
            <a:off x="0" y="4939087"/>
            <a:ext cx="9144000" cy="19089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rgbClr val="FFFFFF"/>
                </a:solidFill>
                <a:latin typeface="Ubuntu"/>
                <a:ea typeface="Ubuntu"/>
                <a:cs typeface="Ubuntu"/>
                <a:sym typeface="Ubuntu"/>
              </a:rPr>
              <a:t>OWASP's DNA</a:t>
            </a:r>
          </a:p>
        </p:txBody>
      </p:sp>
    </p:spTree>
    <p:extLst>
      <p:ext uri="{BB962C8B-B14F-4D97-AF65-F5344CB8AC3E}">
        <p14:creationId xmlns:p14="http://schemas.microsoft.com/office/powerpoint/2010/main" val="145290969"/>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0"/>
        <p:cNvGrpSpPr/>
        <p:nvPr/>
      </p:nvGrpSpPr>
      <p:grpSpPr>
        <a:xfrm>
          <a:off x="0" y="0"/>
          <a:ext cx="0" cy="0"/>
          <a:chOff x="0" y="0"/>
          <a:chExt cx="0" cy="0"/>
        </a:xfrm>
      </p:grpSpPr>
      <p:sp>
        <p:nvSpPr>
          <p:cNvPr id="71" name="Shape 71"/>
          <p:cNvSpPr txBox="1">
            <a:spLocks noGrp="1"/>
          </p:cNvSpPr>
          <p:nvPr>
            <p:ph type="subTitle" idx="4294967295"/>
          </p:nvPr>
        </p:nvSpPr>
        <p:spPr>
          <a:xfrm>
            <a:off x="0" y="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chemeClr val="lt1"/>
                </a:solidFill>
                <a:latin typeface="Ubuntu"/>
                <a:ea typeface="Ubuntu"/>
                <a:cs typeface="Ubuntu"/>
                <a:sym typeface="Ubuntu"/>
              </a:rPr>
              <a:t>OWASP</a:t>
            </a:r>
          </a:p>
          <a:p>
            <a:pPr marL="0" marR="0" lvl="0" indent="0" algn="ctr" rtl="0">
              <a:lnSpc>
                <a:spcPct val="100000"/>
              </a:lnSpc>
              <a:spcBef>
                <a:spcPts val="0"/>
              </a:spcBef>
              <a:spcAft>
                <a:spcPts val="0"/>
              </a:spcAft>
              <a:buClr>
                <a:schemeClr val="dk1"/>
              </a:buClr>
              <a:buSzPct val="25000"/>
              <a:buFont typeface="Arial"/>
              <a:buNone/>
            </a:pPr>
            <a:r>
              <a:rPr lang="en" sz="3000" b="0" i="0" u="none" strike="noStrike" cap="none">
                <a:solidFill>
                  <a:schemeClr val="lt1"/>
                </a:solidFill>
                <a:latin typeface="Ubuntu"/>
                <a:ea typeface="Ubuntu"/>
                <a:cs typeface="Ubuntu"/>
                <a:sym typeface="Ubuntu"/>
              </a:rPr>
              <a:t>by the numbers</a:t>
            </a:r>
          </a:p>
        </p:txBody>
      </p:sp>
    </p:spTree>
    <p:extLst>
      <p:ext uri="{BB962C8B-B14F-4D97-AF65-F5344CB8AC3E}">
        <p14:creationId xmlns:p14="http://schemas.microsoft.com/office/powerpoint/2010/main" val="1502030237"/>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5"/>
        <p:cNvGrpSpPr/>
        <p:nvPr/>
      </p:nvGrpSpPr>
      <p:grpSpPr>
        <a:xfrm>
          <a:off x="0" y="0"/>
          <a:ext cx="0" cy="0"/>
          <a:chOff x="0" y="0"/>
          <a:chExt cx="0" cy="0"/>
        </a:xfrm>
      </p:grpSpPr>
      <p:sp>
        <p:nvSpPr>
          <p:cNvPr id="76" name="Shape 76"/>
          <p:cNvSpPr txBox="1">
            <a:spLocks noGrp="1"/>
          </p:cNvSpPr>
          <p:nvPr>
            <p:ph type="subTitle" idx="4294967295"/>
          </p:nvPr>
        </p:nvSpPr>
        <p:spPr>
          <a:xfrm>
            <a:off x="0" y="488700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chemeClr val="lt1"/>
                </a:solidFill>
                <a:latin typeface="Ubuntu"/>
                <a:ea typeface="Ubuntu"/>
                <a:cs typeface="Ubuntu"/>
                <a:sym typeface="Ubuntu"/>
              </a:rPr>
              <a:t>2,611,000</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owasp.org page views (per month)</a:t>
            </a:r>
          </a:p>
        </p:txBody>
      </p:sp>
    </p:spTree>
    <p:extLst>
      <p:ext uri="{BB962C8B-B14F-4D97-AF65-F5344CB8AC3E}">
        <p14:creationId xmlns:p14="http://schemas.microsoft.com/office/powerpoint/2010/main" val="212892468"/>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Agenda</a:t>
            </a:r>
            <a:endParaRPr lang="en-US" dirty="0"/>
          </a:p>
        </p:txBody>
      </p:sp>
      <p:sp>
        <p:nvSpPr>
          <p:cNvPr id="9" name="Content Placeholder 8"/>
          <p:cNvSpPr>
            <a:spLocks noGrp="1"/>
          </p:cNvSpPr>
          <p:nvPr>
            <p:ph idx="1"/>
          </p:nvPr>
        </p:nvSpPr>
        <p:spPr/>
        <p:txBody>
          <a:bodyPr/>
          <a:lstStyle/>
          <a:p>
            <a:r>
              <a:rPr lang="en-US" dirty="0" smtClean="0"/>
              <a:t>Overview of the HTTP Protocol and Web Technologies</a:t>
            </a:r>
          </a:p>
          <a:p>
            <a:r>
              <a:rPr lang="en-US" dirty="0" smtClean="0"/>
              <a:t>Web Application (In)Security</a:t>
            </a:r>
          </a:p>
          <a:p>
            <a:r>
              <a:rPr lang="en-US" dirty="0" smtClean="0"/>
              <a:t>Mapping the Application</a:t>
            </a:r>
          </a:p>
          <a:p>
            <a:r>
              <a:rPr lang="en-US" dirty="0" smtClean="0"/>
              <a:t>Client-Side Validations Bypass</a:t>
            </a:r>
          </a:p>
          <a:p>
            <a:r>
              <a:rPr lang="en-US" dirty="0" smtClean="0"/>
              <a:t>Common Web Application Vulnerabilities.</a:t>
            </a:r>
            <a:endParaRPr lang="en-US" dirty="0"/>
          </a:p>
        </p:txBody>
      </p:sp>
    </p:spTree>
    <p:extLst>
      <p:ext uri="{BB962C8B-B14F-4D97-AF65-F5344CB8AC3E}">
        <p14:creationId xmlns:p14="http://schemas.microsoft.com/office/powerpoint/2010/main" val="7214187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0"/>
        <p:cNvGrpSpPr/>
        <p:nvPr/>
      </p:nvGrpSpPr>
      <p:grpSpPr>
        <a:xfrm>
          <a:off x="0" y="0"/>
          <a:ext cx="0" cy="0"/>
          <a:chOff x="0" y="0"/>
          <a:chExt cx="0" cy="0"/>
        </a:xfrm>
      </p:grpSpPr>
      <p:sp>
        <p:nvSpPr>
          <p:cNvPr id="81" name="Shape 81"/>
          <p:cNvSpPr txBox="1">
            <a:spLocks noGrp="1"/>
          </p:cNvSpPr>
          <p:nvPr>
            <p:ph type="subTitle" idx="4294967295"/>
          </p:nvPr>
        </p:nvSpPr>
        <p:spPr>
          <a:xfrm>
            <a:off x="0" y="-8298"/>
            <a:ext cx="9144000" cy="2244299"/>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chemeClr val="lt1"/>
                </a:solidFill>
                <a:latin typeface="Ubuntu"/>
                <a:ea typeface="Ubuntu"/>
                <a:cs typeface="Ubuntu"/>
                <a:sym typeface="Ubuntu"/>
              </a:rPr>
              <a:t>1,447,000 </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owasp.org unique visitors per month</a:t>
            </a:r>
          </a:p>
        </p:txBody>
      </p:sp>
    </p:spTree>
    <p:extLst>
      <p:ext uri="{BB962C8B-B14F-4D97-AF65-F5344CB8AC3E}">
        <p14:creationId xmlns:p14="http://schemas.microsoft.com/office/powerpoint/2010/main" val="758190144"/>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85"/>
        <p:cNvGrpSpPr/>
        <p:nvPr/>
      </p:nvGrpSpPr>
      <p:grpSpPr>
        <a:xfrm>
          <a:off x="0" y="0"/>
          <a:ext cx="0" cy="0"/>
          <a:chOff x="0" y="0"/>
          <a:chExt cx="0" cy="0"/>
        </a:xfrm>
      </p:grpSpPr>
      <p:sp>
        <p:nvSpPr>
          <p:cNvPr id="86" name="Shape 86"/>
          <p:cNvSpPr txBox="1">
            <a:spLocks noGrp="1"/>
          </p:cNvSpPr>
          <p:nvPr>
            <p:ph type="subTitle" idx="4294967295"/>
          </p:nvPr>
        </p:nvSpPr>
        <p:spPr>
          <a:xfrm>
            <a:off x="0" y="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rgbClr val="FFFFFF"/>
                </a:solidFill>
                <a:latin typeface="Ubuntu"/>
                <a:ea typeface="Ubuntu"/>
                <a:cs typeface="Ubuntu"/>
                <a:sym typeface="Ubuntu"/>
              </a:rPr>
              <a:t>126</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rgbClr val="FFFFFF"/>
                </a:solidFill>
                <a:latin typeface="Ubuntu"/>
                <a:ea typeface="Ubuntu"/>
                <a:cs typeface="Ubuntu"/>
                <a:sym typeface="Ubuntu"/>
              </a:rPr>
              <a:t>Active Projects</a:t>
            </a:r>
          </a:p>
        </p:txBody>
      </p:sp>
    </p:spTree>
    <p:extLst>
      <p:ext uri="{BB962C8B-B14F-4D97-AF65-F5344CB8AC3E}">
        <p14:creationId xmlns:p14="http://schemas.microsoft.com/office/powerpoint/2010/main" val="1146130718"/>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0"/>
        <p:cNvGrpSpPr/>
        <p:nvPr/>
      </p:nvGrpSpPr>
      <p:grpSpPr>
        <a:xfrm>
          <a:off x="0" y="0"/>
          <a:ext cx="0" cy="0"/>
          <a:chOff x="0" y="0"/>
          <a:chExt cx="0" cy="0"/>
        </a:xfrm>
      </p:grpSpPr>
      <p:sp>
        <p:nvSpPr>
          <p:cNvPr id="91" name="Shape 91"/>
          <p:cNvSpPr txBox="1">
            <a:spLocks noGrp="1"/>
          </p:cNvSpPr>
          <p:nvPr>
            <p:ph type="subTitle" idx="4294967295"/>
          </p:nvPr>
        </p:nvSpPr>
        <p:spPr>
          <a:xfrm>
            <a:off x="0" y="4545900"/>
            <a:ext cx="9144000" cy="2308500"/>
          </a:xfrm>
          <a:prstGeom prst="rect">
            <a:avLst/>
          </a:prstGeom>
          <a:solidFill>
            <a:srgbClr val="000000">
              <a:alpha val="74901"/>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9600">
                <a:solidFill>
                  <a:srgbClr val="FFFFFF"/>
                </a:solidFill>
                <a:latin typeface="Ubuntu"/>
                <a:ea typeface="Ubuntu"/>
                <a:cs typeface="Ubuntu"/>
                <a:sym typeface="Ubuntu"/>
              </a:rPr>
              <a:t>26</a:t>
            </a:r>
            <a:r>
              <a:rPr lang="en" sz="9600" b="0" i="0" u="none" strike="noStrike" cap="none">
                <a:solidFill>
                  <a:srgbClr val="FFFFFF"/>
                </a:solidFill>
                <a:latin typeface="Ubuntu"/>
                <a:ea typeface="Ubuntu"/>
                <a:cs typeface="Ubuntu"/>
                <a:sym typeface="Ubuntu"/>
              </a:rPr>
              <a:t>8</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rgbClr val="FFFFFF"/>
                </a:solidFill>
                <a:latin typeface="Ubuntu"/>
                <a:ea typeface="Ubuntu"/>
                <a:cs typeface="Ubuntu"/>
                <a:sym typeface="Ubuntu"/>
              </a:rPr>
              <a:t>Active Chapters</a:t>
            </a:r>
          </a:p>
        </p:txBody>
      </p:sp>
      <p:pic>
        <p:nvPicPr>
          <p:cNvPr id="92" name="Shape 92"/>
          <p:cNvPicPr preferRelativeResize="0"/>
          <p:nvPr/>
        </p:nvPicPr>
        <p:blipFill rotWithShape="1">
          <a:blip r:embed="rId4">
            <a:alphaModFix/>
          </a:blip>
          <a:srcRect t="-31544"/>
          <a:stretch/>
        </p:blipFill>
        <p:spPr>
          <a:xfrm>
            <a:off x="2225" y="-1444379"/>
            <a:ext cx="9144001" cy="6023858"/>
          </a:xfrm>
          <a:prstGeom prst="rect">
            <a:avLst/>
          </a:prstGeom>
          <a:noFill/>
          <a:ln>
            <a:noFill/>
          </a:ln>
        </p:spPr>
      </p:pic>
    </p:spTree>
    <p:extLst>
      <p:ext uri="{BB962C8B-B14F-4D97-AF65-F5344CB8AC3E}">
        <p14:creationId xmlns:p14="http://schemas.microsoft.com/office/powerpoint/2010/main" val="1221185929"/>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96"/>
        <p:cNvGrpSpPr/>
        <p:nvPr/>
      </p:nvGrpSpPr>
      <p:grpSpPr>
        <a:xfrm>
          <a:off x="0" y="0"/>
          <a:ext cx="0" cy="0"/>
          <a:chOff x="0" y="0"/>
          <a:chExt cx="0" cy="0"/>
        </a:xfrm>
      </p:grpSpPr>
      <p:sp>
        <p:nvSpPr>
          <p:cNvPr id="97" name="Shape 97"/>
          <p:cNvSpPr txBox="1">
            <a:spLocks noGrp="1"/>
          </p:cNvSpPr>
          <p:nvPr>
            <p:ph type="subTitle" idx="4294967295"/>
          </p:nvPr>
        </p:nvSpPr>
        <p:spPr>
          <a:xfrm>
            <a:off x="0" y="4622100"/>
            <a:ext cx="9144000" cy="2244299"/>
          </a:xfrm>
          <a:prstGeom prst="rect">
            <a:avLst/>
          </a:prstGeom>
          <a:solidFill>
            <a:srgbClr val="000000">
              <a:alpha val="39607"/>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chemeClr val="lt1"/>
                </a:solidFill>
                <a:latin typeface="Ubuntu"/>
                <a:ea typeface="Ubuntu"/>
                <a:cs typeface="Ubuntu"/>
                <a:sym typeface="Ubuntu"/>
              </a:rPr>
              <a:t>44,000+</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participants mailing lists</a:t>
            </a:r>
          </a:p>
        </p:txBody>
      </p:sp>
    </p:spTree>
    <p:extLst>
      <p:ext uri="{BB962C8B-B14F-4D97-AF65-F5344CB8AC3E}">
        <p14:creationId xmlns:p14="http://schemas.microsoft.com/office/powerpoint/2010/main" val="26237209"/>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1"/>
        <p:cNvGrpSpPr/>
        <p:nvPr/>
      </p:nvGrpSpPr>
      <p:grpSpPr>
        <a:xfrm>
          <a:off x="0" y="0"/>
          <a:ext cx="0" cy="0"/>
          <a:chOff x="0" y="0"/>
          <a:chExt cx="0" cy="0"/>
        </a:xfrm>
      </p:grpSpPr>
      <p:sp>
        <p:nvSpPr>
          <p:cNvPr id="102" name="Shape 102"/>
          <p:cNvSpPr txBox="1">
            <a:spLocks noGrp="1"/>
          </p:cNvSpPr>
          <p:nvPr>
            <p:ph type="subTitle" idx="4294967295"/>
          </p:nvPr>
        </p:nvSpPr>
        <p:spPr>
          <a:xfrm>
            <a:off x="0" y="4622100"/>
            <a:ext cx="9144000" cy="22602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rgbClr val="FFFFFF"/>
                </a:solidFill>
                <a:latin typeface="Ubuntu"/>
                <a:ea typeface="Ubuntu"/>
                <a:cs typeface="Ubuntu"/>
                <a:sym typeface="Ubuntu"/>
              </a:rPr>
              <a:t>129+</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Government &amp; Industry Citations!</a:t>
            </a:r>
          </a:p>
        </p:txBody>
      </p:sp>
    </p:spTree>
    <p:extLst>
      <p:ext uri="{BB962C8B-B14F-4D97-AF65-F5344CB8AC3E}">
        <p14:creationId xmlns:p14="http://schemas.microsoft.com/office/powerpoint/2010/main" val="942551993"/>
      </p:ext>
    </p:extLst>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Shape 107"/>
          <p:cNvSpPr txBox="1">
            <a:spLocks noGrp="1"/>
          </p:cNvSpPr>
          <p:nvPr>
            <p:ph type="subTitle" idx="4294967295"/>
          </p:nvPr>
        </p:nvSpPr>
        <p:spPr>
          <a:xfrm>
            <a:off x="0" y="492690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a:solidFill>
                  <a:srgbClr val="FFFFFF"/>
                </a:solidFill>
                <a:latin typeface="Ubuntu"/>
                <a:ea typeface="Ubuntu"/>
                <a:cs typeface="Ubuntu"/>
                <a:sym typeface="Ubuntu"/>
              </a:rPr>
              <a:t>9</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Academic Supporters</a:t>
            </a:r>
          </a:p>
        </p:txBody>
      </p:sp>
    </p:spTree>
    <p:extLst>
      <p:ext uri="{BB962C8B-B14F-4D97-AF65-F5344CB8AC3E}">
        <p14:creationId xmlns:p14="http://schemas.microsoft.com/office/powerpoint/2010/main" val="792750269"/>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Shape 112"/>
          <p:cNvSpPr txBox="1">
            <a:spLocks noGrp="1"/>
          </p:cNvSpPr>
          <p:nvPr>
            <p:ph type="subTitle" idx="4294967295"/>
          </p:nvPr>
        </p:nvSpPr>
        <p:spPr>
          <a:xfrm>
            <a:off x="0" y="4622100"/>
            <a:ext cx="9144000" cy="2228099"/>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9600" b="0" i="0" u="none" strike="noStrike" cap="none">
                <a:solidFill>
                  <a:schemeClr val="lt1"/>
                </a:solidFill>
                <a:latin typeface="Ubuntu"/>
                <a:ea typeface="Ubuntu"/>
                <a:cs typeface="Ubuntu"/>
                <a:sym typeface="Ubuntu"/>
              </a:rPr>
              <a:t>55</a:t>
            </a:r>
          </a:p>
          <a:p>
            <a:pPr marL="0" marR="0" lvl="0" indent="0" algn="ctr" rtl="0">
              <a:lnSpc>
                <a:spcPct val="100000"/>
              </a:lnSpc>
              <a:spcBef>
                <a:spcPts val="0"/>
              </a:spcBef>
              <a:spcAft>
                <a:spcPts val="0"/>
              </a:spcAft>
              <a:buClr>
                <a:schemeClr val="dk1"/>
              </a:buClr>
              <a:buSzPct val="25000"/>
              <a:buFont typeface="Arial"/>
              <a:buNone/>
            </a:pPr>
            <a:r>
              <a:rPr lang="en" sz="1800" b="0" i="0" u="none" strike="noStrike" cap="none">
                <a:solidFill>
                  <a:schemeClr val="lt1"/>
                </a:solidFill>
                <a:latin typeface="Ubuntu"/>
                <a:ea typeface="Ubuntu"/>
                <a:cs typeface="Ubuntu"/>
                <a:sym typeface="Ubuntu"/>
              </a:rPr>
              <a:t>Paid Corporate Memberships</a:t>
            </a:r>
          </a:p>
        </p:txBody>
      </p:sp>
    </p:spTree>
    <p:extLst>
      <p:ext uri="{BB962C8B-B14F-4D97-AF65-F5344CB8AC3E}">
        <p14:creationId xmlns:p14="http://schemas.microsoft.com/office/powerpoint/2010/main" val="2006093429"/>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subTitle" idx="4294967295"/>
          </p:nvPr>
        </p:nvSpPr>
        <p:spPr>
          <a:xfrm>
            <a:off x="0" y="4887000"/>
            <a:ext cx="9144000" cy="1971000"/>
          </a:xfrm>
          <a:prstGeom prst="rect">
            <a:avLst/>
          </a:prstGeom>
          <a:solidFill>
            <a:srgbClr val="000000">
              <a:alpha val="58039"/>
            </a:srgbClr>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8500" b="0" i="0" u="none" strike="noStrike" cap="none">
                <a:solidFill>
                  <a:schemeClr val="lt1"/>
                </a:solidFill>
                <a:latin typeface="Ubuntu"/>
                <a:ea typeface="Ubuntu"/>
                <a:cs typeface="Ubuntu"/>
                <a:sym typeface="Ubuntu"/>
              </a:rPr>
              <a:t>2268</a:t>
            </a:r>
          </a:p>
          <a:p>
            <a:pPr marL="0" marR="0" lvl="0" indent="0" algn="ctr" rtl="0">
              <a:lnSpc>
                <a:spcPct val="100000"/>
              </a:lnSpc>
              <a:spcBef>
                <a:spcPts val="0"/>
              </a:spcBef>
              <a:spcAft>
                <a:spcPts val="0"/>
              </a:spcAft>
              <a:buClr>
                <a:srgbClr val="000000"/>
              </a:buClr>
              <a:buSzPct val="25000"/>
              <a:buFont typeface="Arial"/>
              <a:buNone/>
            </a:pPr>
            <a:r>
              <a:rPr lang="en" sz="1800" b="0" i="0" u="none" strike="noStrike" cap="none">
                <a:solidFill>
                  <a:schemeClr val="lt1"/>
                </a:solidFill>
                <a:latin typeface="Ubuntu"/>
                <a:ea typeface="Ubuntu"/>
                <a:cs typeface="Ubuntu"/>
                <a:sym typeface="Ubuntu"/>
              </a:rPr>
              <a:t>Individual Members</a:t>
            </a:r>
          </a:p>
        </p:txBody>
      </p:sp>
    </p:spTree>
    <p:extLst>
      <p:ext uri="{BB962C8B-B14F-4D97-AF65-F5344CB8AC3E}">
        <p14:creationId xmlns:p14="http://schemas.microsoft.com/office/powerpoint/2010/main" val="986124297"/>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170"/>
        <p:cNvGrpSpPr/>
        <p:nvPr/>
      </p:nvGrpSpPr>
      <p:grpSpPr>
        <a:xfrm>
          <a:off x="0" y="0"/>
          <a:ext cx="0" cy="0"/>
          <a:chOff x="0" y="0"/>
          <a:chExt cx="0" cy="0"/>
        </a:xfrm>
      </p:grpSpPr>
      <p:sp>
        <p:nvSpPr>
          <p:cNvPr id="171" name="Shape 171"/>
          <p:cNvSpPr txBox="1">
            <a:spLocks noGrp="1"/>
          </p:cNvSpPr>
          <p:nvPr>
            <p:ph type="subTitle" idx="4294967295"/>
          </p:nvPr>
        </p:nvSpPr>
        <p:spPr>
          <a:xfrm>
            <a:off x="2169198" y="2085215"/>
            <a:ext cx="6074099" cy="25401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Arial"/>
              <a:buNone/>
            </a:pPr>
            <a:r>
              <a:rPr lang="en" sz="4800" b="1" i="0" u="none" strike="noStrike" cap="none">
                <a:solidFill>
                  <a:srgbClr val="000000"/>
                </a:solidFill>
                <a:latin typeface="Ubuntu"/>
                <a:ea typeface="Ubuntu"/>
                <a:cs typeface="Ubuntu"/>
                <a:sym typeface="Ubuntu"/>
              </a:rPr>
              <a:t>Contact Us</a:t>
            </a:r>
            <a:r>
              <a:rPr lang="en" sz="4800" b="0" i="0" u="none" strike="noStrike" cap="none">
                <a:solidFill>
                  <a:srgbClr val="000000"/>
                </a:solidFill>
                <a:latin typeface="Ubuntu"/>
                <a:ea typeface="Ubuntu"/>
                <a:cs typeface="Ubuntu"/>
                <a:sym typeface="Ubuntu"/>
              </a:rPr>
              <a:t> </a:t>
            </a:r>
          </a:p>
          <a:p>
            <a:pPr marL="0" marR="0" lvl="0" indent="0" algn="ctr" rtl="0">
              <a:lnSpc>
                <a:spcPct val="100000"/>
              </a:lnSpc>
              <a:spcBef>
                <a:spcPts val="0"/>
              </a:spcBef>
              <a:spcAft>
                <a:spcPts val="0"/>
              </a:spcAft>
              <a:buClr>
                <a:schemeClr val="dk1"/>
              </a:buClr>
              <a:buSzPct val="25000"/>
              <a:buFont typeface="Arial"/>
              <a:buNone/>
            </a:pPr>
            <a:r>
              <a:rPr lang="en" sz="4800" b="0" i="0" u="none" strike="noStrike" cap="none">
                <a:solidFill>
                  <a:srgbClr val="000000"/>
                </a:solidFill>
                <a:latin typeface="Ubuntu"/>
                <a:ea typeface="Ubuntu"/>
                <a:cs typeface="Ubuntu"/>
                <a:sym typeface="Ubuntu"/>
              </a:rPr>
              <a:t>support@owasp.org </a:t>
            </a:r>
          </a:p>
          <a:p>
            <a:pPr marL="0" marR="0" lvl="0" indent="0" algn="ctr" rtl="0">
              <a:lnSpc>
                <a:spcPct val="100000"/>
              </a:lnSpc>
              <a:spcBef>
                <a:spcPts val="0"/>
              </a:spcBef>
              <a:spcAft>
                <a:spcPts val="0"/>
              </a:spcAft>
              <a:buClr>
                <a:schemeClr val="dk1"/>
              </a:buClr>
              <a:buSzPct val="25000"/>
              <a:buFont typeface="Arial"/>
              <a:buNone/>
            </a:pPr>
            <a:r>
              <a:rPr lang="en" sz="4800" b="0" i="0" u="none" strike="noStrike" cap="none">
                <a:solidFill>
                  <a:srgbClr val="000000"/>
                </a:solidFill>
                <a:latin typeface="Ubuntu"/>
                <a:ea typeface="Ubuntu"/>
                <a:cs typeface="Ubuntu"/>
                <a:sym typeface="Ubuntu"/>
              </a:rPr>
              <a:t>www.owasp.org</a:t>
            </a:r>
          </a:p>
          <a:p>
            <a:pPr marL="0" marR="0" lvl="0" indent="0" algn="l" rtl="0">
              <a:lnSpc>
                <a:spcPct val="100000"/>
              </a:lnSpc>
              <a:spcBef>
                <a:spcPts val="0"/>
              </a:spcBef>
              <a:spcAft>
                <a:spcPts val="0"/>
              </a:spcAft>
              <a:buClr>
                <a:schemeClr val="dk1"/>
              </a:buClr>
              <a:buSzPct val="25000"/>
              <a:buFont typeface="Arial"/>
              <a:buNone/>
            </a:pP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850303577"/>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OWASP Top 10</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530459097"/>
              </p:ext>
            </p:extLst>
          </p:nvPr>
        </p:nvGraphicFramePr>
        <p:xfrm>
          <a:off x="228600" y="480614"/>
          <a:ext cx="8915400" cy="4938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8528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HTTP Protocol and web technologies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0025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
            <a:ext cx="9144000" cy="5172891"/>
          </a:xfrm>
          <a:prstGeom prst="rect">
            <a:avLst/>
          </a:prstGeom>
        </p:spPr>
      </p:pic>
    </p:spTree>
    <p:extLst>
      <p:ext uri="{BB962C8B-B14F-4D97-AF65-F5344CB8AC3E}">
        <p14:creationId xmlns:p14="http://schemas.microsoft.com/office/powerpoint/2010/main" val="193437873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31742"/>
            <a:ext cx="8229600" cy="1143000"/>
          </a:xfrm>
        </p:spPr>
        <p:txBody>
          <a:bodyPr/>
          <a:lstStyle/>
          <a:p>
            <a:pPr eaLnBrk="1" hangingPunct="1"/>
            <a:r>
              <a:rPr lang="en-US" dirty="0" smtClean="0"/>
              <a:t>A1 – Injection</a:t>
            </a:r>
          </a:p>
        </p:txBody>
      </p:sp>
      <p:graphicFrame>
        <p:nvGraphicFramePr>
          <p:cNvPr id="4" name="Diagram 3"/>
          <p:cNvGraphicFramePr/>
          <p:nvPr>
            <p:extLst>
              <p:ext uri="{D42A27DB-BD31-4B8C-83A1-F6EECF244321}">
                <p14:modId xmlns:p14="http://schemas.microsoft.com/office/powerpoint/2010/main" val="1293807809"/>
              </p:ext>
            </p:extLst>
          </p:nvPr>
        </p:nvGraphicFramePr>
        <p:xfrm>
          <a:off x="609600" y="771525"/>
          <a:ext cx="8077200" cy="533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95275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ChangeArrowheads="1"/>
          </p:cNvSpPr>
          <p:nvPr/>
        </p:nvSpPr>
        <p:spPr bwMode="auto">
          <a:xfrm>
            <a:off x="228600" y="485765"/>
            <a:ext cx="5715000" cy="2579688"/>
          </a:xfrm>
          <a:prstGeom prst="rect">
            <a:avLst/>
          </a:prstGeom>
          <a:solidFill>
            <a:srgbClr val="DDDDDD"/>
          </a:solidFill>
          <a:ln w="9525">
            <a:noFill/>
            <a:miter lim="800000"/>
            <a:headEnd/>
            <a:tailEnd/>
          </a:ln>
        </p:spPr>
        <p:txBody>
          <a:bodyPr wrap="none" anchorCtr="1"/>
          <a:lstStyle/>
          <a:p>
            <a:pPr algn="ctr"/>
            <a:endParaRPr lang="en-US" sz="900"/>
          </a:p>
        </p:txBody>
      </p:sp>
      <p:sp>
        <p:nvSpPr>
          <p:cNvPr id="10244" name="Line 4"/>
          <p:cNvSpPr>
            <a:spLocks noChangeShapeType="1"/>
          </p:cNvSpPr>
          <p:nvPr/>
        </p:nvSpPr>
        <p:spPr bwMode="auto">
          <a:xfrm flipH="1">
            <a:off x="4495800" y="2514590"/>
            <a:ext cx="1066800" cy="0"/>
          </a:xfrm>
          <a:prstGeom prst="line">
            <a:avLst/>
          </a:prstGeom>
          <a:noFill/>
          <a:ln w="127000">
            <a:solidFill>
              <a:schemeClr val="tx1"/>
            </a:solidFill>
            <a:round/>
            <a:headEnd/>
            <a:tailEnd/>
          </a:ln>
        </p:spPr>
        <p:txBody>
          <a:bodyPr anchor="ctr"/>
          <a:lstStyle/>
          <a:p>
            <a:endParaRPr lang="en-US"/>
          </a:p>
        </p:txBody>
      </p:sp>
      <p:sp>
        <p:nvSpPr>
          <p:cNvPr id="10245" name="Rectangle 5"/>
          <p:cNvSpPr>
            <a:spLocks noChangeArrowheads="1"/>
          </p:cNvSpPr>
          <p:nvPr/>
        </p:nvSpPr>
        <p:spPr bwMode="auto">
          <a:xfrm>
            <a:off x="228600" y="3240078"/>
            <a:ext cx="5715000" cy="2579687"/>
          </a:xfrm>
          <a:prstGeom prst="rect">
            <a:avLst/>
          </a:prstGeom>
          <a:solidFill>
            <a:srgbClr val="DDDDDD"/>
          </a:solidFill>
          <a:ln w="9525">
            <a:noFill/>
            <a:miter lim="800000"/>
            <a:headEnd/>
            <a:tailEnd/>
          </a:ln>
        </p:spPr>
        <p:txBody>
          <a:bodyPr wrap="none" anchorCtr="1"/>
          <a:lstStyle/>
          <a:p>
            <a:pPr algn="ctr"/>
            <a:endParaRPr lang="en-US" sz="1600"/>
          </a:p>
        </p:txBody>
      </p:sp>
      <p:sp>
        <p:nvSpPr>
          <p:cNvPr id="10246" name="Line 6"/>
          <p:cNvSpPr>
            <a:spLocks noChangeShapeType="1"/>
          </p:cNvSpPr>
          <p:nvPr/>
        </p:nvSpPr>
        <p:spPr bwMode="auto">
          <a:xfrm>
            <a:off x="765175" y="4629140"/>
            <a:ext cx="1090613" cy="0"/>
          </a:xfrm>
          <a:prstGeom prst="line">
            <a:avLst/>
          </a:prstGeom>
          <a:noFill/>
          <a:ln w="127000">
            <a:solidFill>
              <a:schemeClr val="tx1"/>
            </a:solidFill>
            <a:round/>
            <a:headEnd/>
            <a:tailEnd/>
          </a:ln>
        </p:spPr>
        <p:txBody>
          <a:bodyPr anchor="ctr"/>
          <a:lstStyle/>
          <a:p>
            <a:endParaRPr lang="en-US"/>
          </a:p>
        </p:txBody>
      </p:sp>
      <p:sp>
        <p:nvSpPr>
          <p:cNvPr id="10247" name="Line 7"/>
          <p:cNvSpPr>
            <a:spLocks noChangeShapeType="1"/>
          </p:cNvSpPr>
          <p:nvPr/>
        </p:nvSpPr>
        <p:spPr bwMode="auto">
          <a:xfrm>
            <a:off x="1009650" y="2573328"/>
            <a:ext cx="1588" cy="2055812"/>
          </a:xfrm>
          <a:prstGeom prst="line">
            <a:avLst/>
          </a:prstGeom>
          <a:noFill/>
          <a:ln w="127000">
            <a:solidFill>
              <a:schemeClr val="tx1"/>
            </a:solidFill>
            <a:round/>
            <a:headEnd/>
            <a:tailEnd/>
          </a:ln>
        </p:spPr>
        <p:txBody>
          <a:bodyPr anchor="ctr"/>
          <a:lstStyle/>
          <a:p>
            <a:endParaRPr lang="en-US"/>
          </a:p>
        </p:txBody>
      </p:sp>
      <p:sp>
        <p:nvSpPr>
          <p:cNvPr id="10248" name="AutoShape 8"/>
          <p:cNvSpPr>
            <a:spLocks noChangeArrowheads="1"/>
          </p:cNvSpPr>
          <p:nvPr/>
        </p:nvSpPr>
        <p:spPr bwMode="auto">
          <a:xfrm rot="-318816">
            <a:off x="1311275" y="4459278"/>
            <a:ext cx="139700" cy="342900"/>
          </a:xfrm>
          <a:prstGeom prst="parallelogram">
            <a:avLst>
              <a:gd name="adj" fmla="val 56324"/>
            </a:avLst>
          </a:prstGeom>
          <a:solidFill>
            <a:schemeClr val="bg1"/>
          </a:solidFill>
          <a:ln w="9525">
            <a:noFill/>
            <a:miter lim="800000"/>
            <a:headEnd/>
            <a:tailEnd/>
          </a:ln>
        </p:spPr>
        <p:txBody>
          <a:bodyPr wrap="none" anchor="ctr"/>
          <a:lstStyle/>
          <a:p>
            <a:endParaRPr lang="en-US"/>
          </a:p>
        </p:txBody>
      </p:sp>
      <p:sp>
        <p:nvSpPr>
          <p:cNvPr id="10249" name="Line 9"/>
          <p:cNvSpPr>
            <a:spLocks noChangeShapeType="1"/>
          </p:cNvSpPr>
          <p:nvPr/>
        </p:nvSpPr>
        <p:spPr bwMode="auto">
          <a:xfrm flipV="1">
            <a:off x="1330325" y="4518015"/>
            <a:ext cx="49213" cy="258763"/>
          </a:xfrm>
          <a:prstGeom prst="line">
            <a:avLst/>
          </a:prstGeom>
          <a:noFill/>
          <a:ln w="9525">
            <a:solidFill>
              <a:schemeClr val="tx1"/>
            </a:solidFill>
            <a:round/>
            <a:headEnd/>
            <a:tailEnd/>
          </a:ln>
        </p:spPr>
        <p:txBody>
          <a:bodyPr anchor="ctr"/>
          <a:lstStyle/>
          <a:p>
            <a:endParaRPr lang="en-US"/>
          </a:p>
        </p:txBody>
      </p:sp>
      <p:sp>
        <p:nvSpPr>
          <p:cNvPr id="10250" name="Line 10"/>
          <p:cNvSpPr>
            <a:spLocks noChangeShapeType="1"/>
          </p:cNvSpPr>
          <p:nvPr/>
        </p:nvSpPr>
        <p:spPr bwMode="auto">
          <a:xfrm flipV="1">
            <a:off x="1379538" y="4518015"/>
            <a:ext cx="50800" cy="258763"/>
          </a:xfrm>
          <a:prstGeom prst="line">
            <a:avLst/>
          </a:prstGeom>
          <a:noFill/>
          <a:ln w="9525">
            <a:solidFill>
              <a:schemeClr val="tx1"/>
            </a:solidFill>
            <a:round/>
            <a:headEnd/>
            <a:tailEnd/>
          </a:ln>
        </p:spPr>
        <p:txBody>
          <a:bodyPr anchor="ctr"/>
          <a:lstStyle/>
          <a:p>
            <a:endParaRPr lang="en-US"/>
          </a:p>
        </p:txBody>
      </p:sp>
      <p:sp>
        <p:nvSpPr>
          <p:cNvPr id="10251" name="Rectangle 11"/>
          <p:cNvSpPr>
            <a:spLocks noChangeArrowheads="1"/>
          </p:cNvSpPr>
          <p:nvPr/>
        </p:nvSpPr>
        <p:spPr bwMode="ltGray">
          <a:xfrm rot="16200000" flipH="1">
            <a:off x="889000" y="4802178"/>
            <a:ext cx="1631950" cy="228600"/>
          </a:xfrm>
          <a:prstGeom prst="rect">
            <a:avLst/>
          </a:prstGeom>
          <a:solidFill>
            <a:srgbClr val="CC3300"/>
          </a:solidFill>
          <a:ln w="9525">
            <a:miter lim="800000"/>
            <a:headEnd/>
            <a:tailEnd/>
          </a:ln>
          <a:scene3d>
            <a:camera prst="legacyPerspectiveTopRight"/>
            <a:lightRig rig="legacyFlat3" dir="b"/>
          </a:scene3d>
          <a:sp3d extrusionH="36306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Firewall</a:t>
            </a:r>
          </a:p>
        </p:txBody>
      </p:sp>
      <p:sp>
        <p:nvSpPr>
          <p:cNvPr id="10252" name="AutoShape 12"/>
          <p:cNvSpPr>
            <a:spLocks noChangeArrowheads="1"/>
          </p:cNvSpPr>
          <p:nvPr/>
        </p:nvSpPr>
        <p:spPr bwMode="auto">
          <a:xfrm rot="5400000">
            <a:off x="1609725" y="4506903"/>
            <a:ext cx="668337" cy="153988"/>
          </a:xfrm>
          <a:prstGeom prst="can">
            <a:avLst>
              <a:gd name="adj" fmla="val 36056"/>
            </a:avLst>
          </a:prstGeom>
          <a:solidFill>
            <a:srgbClr val="FFFF00"/>
          </a:solidFill>
          <a:ln w="12700">
            <a:solidFill>
              <a:schemeClr val="tx1"/>
            </a:solidFill>
            <a:round/>
            <a:headEnd/>
            <a:tailEnd/>
          </a:ln>
        </p:spPr>
        <p:txBody>
          <a:bodyPr wrap="none" anchor="ctr"/>
          <a:lstStyle/>
          <a:p>
            <a:endParaRPr lang="en-US"/>
          </a:p>
        </p:txBody>
      </p:sp>
      <p:sp>
        <p:nvSpPr>
          <p:cNvPr id="10253" name="Line 13"/>
          <p:cNvSpPr>
            <a:spLocks noChangeShapeType="1"/>
          </p:cNvSpPr>
          <p:nvPr/>
        </p:nvSpPr>
        <p:spPr bwMode="auto">
          <a:xfrm>
            <a:off x="1968500" y="4614853"/>
            <a:ext cx="2063750" cy="14287"/>
          </a:xfrm>
          <a:prstGeom prst="line">
            <a:avLst/>
          </a:prstGeom>
          <a:noFill/>
          <a:ln w="127000">
            <a:solidFill>
              <a:schemeClr val="tx1"/>
            </a:solidFill>
            <a:round/>
            <a:headEnd/>
            <a:tailEnd/>
          </a:ln>
        </p:spPr>
        <p:txBody>
          <a:bodyPr anchor="ctr"/>
          <a:lstStyle/>
          <a:p>
            <a:endParaRPr lang="en-US"/>
          </a:p>
        </p:txBody>
      </p:sp>
      <p:sp>
        <p:nvSpPr>
          <p:cNvPr id="10254" name="Freeform 14"/>
          <p:cNvSpPr>
            <a:spLocks/>
          </p:cNvSpPr>
          <p:nvPr/>
        </p:nvSpPr>
        <p:spPr bwMode="gray">
          <a:xfrm>
            <a:off x="1073150" y="2551103"/>
            <a:ext cx="511175" cy="1927225"/>
          </a:xfrm>
          <a:custGeom>
            <a:avLst/>
            <a:gdLst>
              <a:gd name="T0" fmla="*/ 2147483647 w 479"/>
              <a:gd name="T1" fmla="*/ 0 h 980"/>
              <a:gd name="T2" fmla="*/ 2147483647 w 479"/>
              <a:gd name="T3" fmla="*/ 2147483647 h 980"/>
              <a:gd name="T4" fmla="*/ 2147483647 w 479"/>
              <a:gd name="T5" fmla="*/ 2147483647 h 980"/>
              <a:gd name="T6" fmla="*/ 0 60000 65536"/>
              <a:gd name="T7" fmla="*/ 0 60000 65536"/>
              <a:gd name="T8" fmla="*/ 0 60000 65536"/>
              <a:gd name="T9" fmla="*/ 0 w 479"/>
              <a:gd name="T10" fmla="*/ 0 h 980"/>
              <a:gd name="T11" fmla="*/ 479 w 479"/>
              <a:gd name="T12" fmla="*/ 980 h 980"/>
            </a:gdLst>
            <a:ahLst/>
            <a:cxnLst>
              <a:cxn ang="T6">
                <a:pos x="T0" y="T1"/>
              </a:cxn>
              <a:cxn ang="T7">
                <a:pos x="T2" y="T3"/>
              </a:cxn>
              <a:cxn ang="T8">
                <a:pos x="T4" y="T5"/>
              </a:cxn>
            </a:cxnLst>
            <a:rect l="T9" t="T10" r="T11" b="T12"/>
            <a:pathLst>
              <a:path w="479" h="980">
                <a:moveTo>
                  <a:pt x="68" y="0"/>
                </a:moveTo>
                <a:cubicBezTo>
                  <a:pt x="33" y="304"/>
                  <a:pt x="0" y="612"/>
                  <a:pt x="68" y="775"/>
                </a:cubicBezTo>
                <a:cubicBezTo>
                  <a:pt x="136" y="938"/>
                  <a:pt x="393" y="937"/>
                  <a:pt x="479" y="980"/>
                </a:cubicBezTo>
              </a:path>
            </a:pathLst>
          </a:custGeom>
          <a:noFill/>
          <a:ln w="101600">
            <a:solidFill>
              <a:srgbClr val="FF0000">
                <a:alpha val="59999"/>
              </a:srgbClr>
            </a:solidFill>
            <a:round/>
            <a:headEnd/>
            <a:tailEnd/>
          </a:ln>
        </p:spPr>
        <p:txBody>
          <a:bodyPr anchor="ctr"/>
          <a:lstStyle/>
          <a:p>
            <a:endParaRPr lang="en-US"/>
          </a:p>
        </p:txBody>
      </p:sp>
      <p:sp>
        <p:nvSpPr>
          <p:cNvPr id="10255" name="Line 15"/>
          <p:cNvSpPr>
            <a:spLocks noChangeShapeType="1"/>
          </p:cNvSpPr>
          <p:nvPr/>
        </p:nvSpPr>
        <p:spPr bwMode="auto">
          <a:xfrm>
            <a:off x="2989263" y="3986203"/>
            <a:ext cx="0" cy="601662"/>
          </a:xfrm>
          <a:prstGeom prst="line">
            <a:avLst/>
          </a:prstGeom>
          <a:noFill/>
          <a:ln w="127000">
            <a:solidFill>
              <a:schemeClr val="tx1"/>
            </a:solidFill>
            <a:round/>
            <a:headEnd/>
            <a:tailEnd/>
          </a:ln>
        </p:spPr>
        <p:txBody>
          <a:bodyPr anchor="ctr"/>
          <a:lstStyle/>
          <a:p>
            <a:endParaRPr lang="en-US"/>
          </a:p>
        </p:txBody>
      </p:sp>
      <p:sp>
        <p:nvSpPr>
          <p:cNvPr id="10256" name="AutoShape 16"/>
          <p:cNvSpPr>
            <a:spLocks noChangeArrowheads="1"/>
          </p:cNvSpPr>
          <p:nvPr/>
        </p:nvSpPr>
        <p:spPr bwMode="auto">
          <a:xfrm>
            <a:off x="2801938" y="3927465"/>
            <a:ext cx="388937" cy="515938"/>
          </a:xfrm>
          <a:prstGeom prst="can">
            <a:avLst>
              <a:gd name="adj" fmla="val 33163"/>
            </a:avLst>
          </a:prstGeom>
          <a:solidFill>
            <a:srgbClr val="FFFF00"/>
          </a:solidFill>
          <a:ln w="12700">
            <a:solidFill>
              <a:schemeClr val="tx1"/>
            </a:solidFill>
            <a:round/>
            <a:headEnd/>
            <a:tailEnd/>
          </a:ln>
        </p:spPr>
        <p:txBody>
          <a:bodyPr wrap="none" anchor="ctr"/>
          <a:lstStyle/>
          <a:p>
            <a:endParaRPr lang="en-US"/>
          </a:p>
        </p:txBody>
      </p:sp>
      <p:sp>
        <p:nvSpPr>
          <p:cNvPr id="10257" name="Rectangle 17"/>
          <p:cNvSpPr>
            <a:spLocks noChangeArrowheads="1"/>
          </p:cNvSpPr>
          <p:nvPr/>
        </p:nvSpPr>
        <p:spPr bwMode="ltGray">
          <a:xfrm>
            <a:off x="2368550" y="4060815"/>
            <a:ext cx="1227138"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Hardened OS</a:t>
            </a:r>
          </a:p>
        </p:txBody>
      </p:sp>
      <p:sp>
        <p:nvSpPr>
          <p:cNvPr id="10258" name="Rectangle 18"/>
          <p:cNvSpPr>
            <a:spLocks noChangeArrowheads="1"/>
          </p:cNvSpPr>
          <p:nvPr/>
        </p:nvSpPr>
        <p:spPr bwMode="ltGray">
          <a:xfrm>
            <a:off x="2354263" y="3727440"/>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Web Server</a:t>
            </a:r>
          </a:p>
        </p:txBody>
      </p:sp>
      <p:sp>
        <p:nvSpPr>
          <p:cNvPr id="10259" name="Rectangle 19"/>
          <p:cNvSpPr>
            <a:spLocks noChangeArrowheads="1"/>
          </p:cNvSpPr>
          <p:nvPr/>
        </p:nvSpPr>
        <p:spPr bwMode="ltGray">
          <a:xfrm>
            <a:off x="2354263" y="3384540"/>
            <a:ext cx="1228725" cy="268288"/>
          </a:xfrm>
          <a:prstGeom prst="rect">
            <a:avLst/>
          </a:prstGeom>
          <a:solidFill>
            <a:srgbClr val="CC33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App Server</a:t>
            </a:r>
          </a:p>
        </p:txBody>
      </p:sp>
      <p:sp>
        <p:nvSpPr>
          <p:cNvPr id="10260" name="AutoShape 20"/>
          <p:cNvSpPr>
            <a:spLocks noChangeArrowheads="1"/>
          </p:cNvSpPr>
          <p:nvPr/>
        </p:nvSpPr>
        <p:spPr bwMode="auto">
          <a:xfrm>
            <a:off x="2801938" y="3125778"/>
            <a:ext cx="385762" cy="171450"/>
          </a:xfrm>
          <a:prstGeom prst="can">
            <a:avLst>
              <a:gd name="adj" fmla="val 36056"/>
            </a:avLst>
          </a:prstGeom>
          <a:solidFill>
            <a:srgbClr val="FFFF00"/>
          </a:solidFill>
          <a:ln w="12700">
            <a:solidFill>
              <a:schemeClr val="tx1"/>
            </a:solidFill>
            <a:round/>
            <a:headEnd/>
            <a:tailEnd/>
          </a:ln>
        </p:spPr>
        <p:txBody>
          <a:bodyPr wrap="none" anchor="ctr"/>
          <a:lstStyle/>
          <a:p>
            <a:endParaRPr lang="en-US"/>
          </a:p>
        </p:txBody>
      </p:sp>
      <p:sp>
        <p:nvSpPr>
          <p:cNvPr id="10261" name="Line 21"/>
          <p:cNvSpPr>
            <a:spLocks noChangeShapeType="1"/>
          </p:cNvSpPr>
          <p:nvPr/>
        </p:nvSpPr>
        <p:spPr bwMode="auto">
          <a:xfrm flipH="1">
            <a:off x="2995613" y="2805103"/>
            <a:ext cx="1587" cy="388937"/>
          </a:xfrm>
          <a:prstGeom prst="line">
            <a:avLst/>
          </a:prstGeom>
          <a:noFill/>
          <a:ln w="127000">
            <a:solidFill>
              <a:schemeClr val="tx1"/>
            </a:solidFill>
            <a:round/>
            <a:headEnd/>
            <a:tailEnd/>
          </a:ln>
        </p:spPr>
        <p:txBody>
          <a:bodyPr anchor="ctr"/>
          <a:lstStyle/>
          <a:p>
            <a:endParaRPr lang="en-US"/>
          </a:p>
        </p:txBody>
      </p:sp>
      <p:sp>
        <p:nvSpPr>
          <p:cNvPr id="10262" name="Rectangle 22"/>
          <p:cNvSpPr>
            <a:spLocks noChangeArrowheads="1"/>
          </p:cNvSpPr>
          <p:nvPr/>
        </p:nvSpPr>
        <p:spPr bwMode="ltGray">
          <a:xfrm rot="16200000" flipH="1">
            <a:off x="3292475" y="4775190"/>
            <a:ext cx="1631950" cy="228600"/>
          </a:xfrm>
          <a:prstGeom prst="rect">
            <a:avLst/>
          </a:prstGeom>
          <a:solidFill>
            <a:srgbClr val="CC3300"/>
          </a:solidFill>
          <a:ln w="9525">
            <a:miter lim="800000"/>
            <a:headEnd/>
            <a:tailEnd/>
          </a:ln>
          <a:scene3d>
            <a:camera prst="legacyPerspectiveTopRight"/>
            <a:lightRig rig="legacyFlat3" dir="b"/>
          </a:scene3d>
          <a:sp3d extrusionH="3630600" prstMaterial="legacyPlastic">
            <a:bevelT w="13500" h="13500" prst="angle"/>
            <a:bevelB w="13500" h="13500" prst="angle"/>
            <a:extrusionClr>
              <a:srgbClr val="CC3300"/>
            </a:extrusionClr>
          </a:sp3d>
        </p:spPr>
        <p:txBody>
          <a:bodyPr anchor="ctr">
            <a:flatTx/>
          </a:bodyPr>
          <a:lstStyle/>
          <a:p>
            <a:pPr algn="ctr">
              <a:lnSpc>
                <a:spcPct val="100000"/>
              </a:lnSpc>
            </a:pPr>
            <a:r>
              <a:rPr lang="en-US" sz="1000">
                <a:solidFill>
                  <a:schemeClr val="bg1"/>
                </a:solidFill>
              </a:rPr>
              <a:t>Firewall</a:t>
            </a:r>
          </a:p>
        </p:txBody>
      </p:sp>
      <p:sp>
        <p:nvSpPr>
          <p:cNvPr id="10263" name="AutoShape 23"/>
          <p:cNvSpPr>
            <a:spLocks noChangeArrowheads="1"/>
          </p:cNvSpPr>
          <p:nvPr/>
        </p:nvSpPr>
        <p:spPr bwMode="auto">
          <a:xfrm rot="5400000">
            <a:off x="4012407" y="4504521"/>
            <a:ext cx="666750" cy="150813"/>
          </a:xfrm>
          <a:prstGeom prst="can">
            <a:avLst>
              <a:gd name="adj" fmla="val 36056"/>
            </a:avLst>
          </a:prstGeom>
          <a:solidFill>
            <a:srgbClr val="FFFF00"/>
          </a:solidFill>
          <a:ln w="12700">
            <a:solidFill>
              <a:schemeClr val="tx1"/>
            </a:solidFill>
            <a:round/>
            <a:headEnd/>
            <a:tailEnd/>
          </a:ln>
        </p:spPr>
        <p:txBody>
          <a:bodyPr wrap="none" anchor="ctr"/>
          <a:lstStyle/>
          <a:p>
            <a:endParaRPr lang="en-US"/>
          </a:p>
        </p:txBody>
      </p:sp>
      <p:sp>
        <p:nvSpPr>
          <p:cNvPr id="10264" name="Line 24"/>
          <p:cNvSpPr>
            <a:spLocks noChangeShapeType="1"/>
          </p:cNvSpPr>
          <p:nvPr/>
        </p:nvSpPr>
        <p:spPr bwMode="auto">
          <a:xfrm flipV="1">
            <a:off x="4362450" y="4624378"/>
            <a:ext cx="1033463" cy="1587"/>
          </a:xfrm>
          <a:prstGeom prst="line">
            <a:avLst/>
          </a:prstGeom>
          <a:noFill/>
          <a:ln w="127000">
            <a:solidFill>
              <a:schemeClr val="tx1"/>
            </a:solidFill>
            <a:round/>
            <a:headEnd/>
            <a:tailEnd/>
          </a:ln>
        </p:spPr>
        <p:txBody>
          <a:bodyPr anchor="ctr"/>
          <a:lstStyle/>
          <a:p>
            <a:endParaRPr lang="en-US"/>
          </a:p>
        </p:txBody>
      </p:sp>
      <p:sp>
        <p:nvSpPr>
          <p:cNvPr id="10265" name="Rectangle 25"/>
          <p:cNvSpPr>
            <a:spLocks noChangeArrowheads="1"/>
          </p:cNvSpPr>
          <p:nvPr/>
        </p:nvSpPr>
        <p:spPr bwMode="ltGray">
          <a:xfrm rot="-5400000">
            <a:off x="3846513" y="1635115"/>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Databases</a:t>
            </a:r>
          </a:p>
        </p:txBody>
      </p:sp>
      <p:sp>
        <p:nvSpPr>
          <p:cNvPr id="10266" name="Rectangle 26"/>
          <p:cNvSpPr>
            <a:spLocks noChangeArrowheads="1"/>
          </p:cNvSpPr>
          <p:nvPr/>
        </p:nvSpPr>
        <p:spPr bwMode="ltGray">
          <a:xfrm rot="-5400000">
            <a:off x="4044950" y="1635115"/>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Legacy Systems</a:t>
            </a:r>
          </a:p>
        </p:txBody>
      </p:sp>
      <p:sp>
        <p:nvSpPr>
          <p:cNvPr id="10267" name="Rectangle 27"/>
          <p:cNvSpPr>
            <a:spLocks noChangeArrowheads="1"/>
          </p:cNvSpPr>
          <p:nvPr/>
        </p:nvSpPr>
        <p:spPr bwMode="ltGray">
          <a:xfrm rot="-5400000">
            <a:off x="4243388" y="1635115"/>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Web Services</a:t>
            </a:r>
          </a:p>
        </p:txBody>
      </p:sp>
      <p:sp>
        <p:nvSpPr>
          <p:cNvPr id="10268" name="Rectangle 28"/>
          <p:cNvSpPr>
            <a:spLocks noChangeArrowheads="1"/>
          </p:cNvSpPr>
          <p:nvPr/>
        </p:nvSpPr>
        <p:spPr bwMode="ltGray">
          <a:xfrm rot="-5400000">
            <a:off x="4441825" y="1635115"/>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Directories</a:t>
            </a:r>
          </a:p>
        </p:txBody>
      </p:sp>
      <p:sp>
        <p:nvSpPr>
          <p:cNvPr id="10269" name="Rectangle 29"/>
          <p:cNvSpPr>
            <a:spLocks noChangeArrowheads="1"/>
          </p:cNvSpPr>
          <p:nvPr/>
        </p:nvSpPr>
        <p:spPr bwMode="ltGray">
          <a:xfrm rot="-5400000">
            <a:off x="4641057" y="1635908"/>
            <a:ext cx="1371600" cy="138113"/>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Human Resrcs</a:t>
            </a:r>
          </a:p>
        </p:txBody>
      </p:sp>
      <p:sp>
        <p:nvSpPr>
          <p:cNvPr id="10270" name="Rectangle 30"/>
          <p:cNvSpPr>
            <a:spLocks noChangeArrowheads="1"/>
          </p:cNvSpPr>
          <p:nvPr/>
        </p:nvSpPr>
        <p:spPr bwMode="ltGray">
          <a:xfrm rot="-5400000">
            <a:off x="4840288" y="1635115"/>
            <a:ext cx="1371600" cy="139700"/>
          </a:xfrm>
          <a:prstGeom prst="rect">
            <a:avLst/>
          </a:prstGeom>
          <a:solidFill>
            <a:srgbClr val="6699FF"/>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6699FF"/>
            </a:extrusionClr>
          </a:sp3d>
        </p:spPr>
        <p:txBody>
          <a:bodyPr anchor="ctr">
            <a:flatTx/>
          </a:bodyPr>
          <a:lstStyle/>
          <a:p>
            <a:pPr algn="ctr">
              <a:lnSpc>
                <a:spcPct val="100000"/>
              </a:lnSpc>
            </a:pPr>
            <a:r>
              <a:rPr lang="en-US" sz="1000">
                <a:solidFill>
                  <a:schemeClr val="bg1"/>
                </a:solidFill>
              </a:rPr>
              <a:t>Billing</a:t>
            </a:r>
          </a:p>
        </p:txBody>
      </p:sp>
      <p:sp>
        <p:nvSpPr>
          <p:cNvPr id="10271" name="Line 31"/>
          <p:cNvSpPr>
            <a:spLocks noChangeShapeType="1"/>
          </p:cNvSpPr>
          <p:nvPr/>
        </p:nvSpPr>
        <p:spPr bwMode="auto">
          <a:xfrm flipH="1">
            <a:off x="5099050" y="2543165"/>
            <a:ext cx="6350" cy="2090738"/>
          </a:xfrm>
          <a:prstGeom prst="line">
            <a:avLst/>
          </a:prstGeom>
          <a:noFill/>
          <a:ln w="127000">
            <a:solidFill>
              <a:schemeClr val="tx1"/>
            </a:solidFill>
            <a:round/>
            <a:headEnd/>
            <a:tailEnd/>
          </a:ln>
        </p:spPr>
        <p:txBody>
          <a:bodyPr anchor="ctr"/>
          <a:lstStyle/>
          <a:p>
            <a:endParaRPr lang="en-US"/>
          </a:p>
        </p:txBody>
      </p:sp>
      <p:sp>
        <p:nvSpPr>
          <p:cNvPr id="10272" name="Rectangle 32"/>
          <p:cNvSpPr>
            <a:spLocks noChangeArrowheads="1"/>
          </p:cNvSpPr>
          <p:nvPr/>
        </p:nvSpPr>
        <p:spPr bwMode="ltGray">
          <a:xfrm>
            <a:off x="2252663" y="2371715"/>
            <a:ext cx="1455737" cy="260350"/>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Custom Code</a:t>
            </a:r>
          </a:p>
        </p:txBody>
      </p:sp>
      <p:pic>
        <p:nvPicPr>
          <p:cNvPr id="10273" name="Picture 33" descr="TN_hacker"/>
          <p:cNvPicPr>
            <a:picLocks noChangeAspect="1" noChangeArrowheads="1"/>
          </p:cNvPicPr>
          <p:nvPr/>
        </p:nvPicPr>
        <p:blipFill>
          <a:blip r:embed="rId4" cstate="print">
            <a:lum bright="24000" contrast="42000"/>
          </a:blip>
          <a:srcRect/>
          <a:stretch>
            <a:fillRect/>
          </a:stretch>
        </p:blipFill>
        <p:spPr bwMode="auto">
          <a:xfrm>
            <a:off x="627063" y="981065"/>
            <a:ext cx="1209675" cy="1462088"/>
          </a:xfrm>
          <a:prstGeom prst="rect">
            <a:avLst/>
          </a:prstGeom>
          <a:noFill/>
          <a:ln w="9525">
            <a:noFill/>
            <a:miter lim="800000"/>
            <a:headEnd/>
            <a:tailEnd/>
          </a:ln>
        </p:spPr>
      </p:pic>
      <p:sp>
        <p:nvSpPr>
          <p:cNvPr id="10274" name="Freeform 34"/>
          <p:cNvSpPr>
            <a:spLocks/>
          </p:cNvSpPr>
          <p:nvPr/>
        </p:nvSpPr>
        <p:spPr bwMode="gray">
          <a:xfrm>
            <a:off x="3049588" y="2573328"/>
            <a:ext cx="935037" cy="2041525"/>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9900">
                <a:alpha val="59999"/>
              </a:srgbClr>
            </a:solidFill>
            <a:round/>
            <a:headEnd/>
            <a:tailEnd/>
          </a:ln>
        </p:spPr>
        <p:txBody>
          <a:bodyPr anchor="ctr"/>
          <a:lstStyle/>
          <a:p>
            <a:endParaRPr lang="en-US"/>
          </a:p>
        </p:txBody>
      </p:sp>
      <p:sp>
        <p:nvSpPr>
          <p:cNvPr id="10275" name="Freeform 35"/>
          <p:cNvSpPr>
            <a:spLocks/>
          </p:cNvSpPr>
          <p:nvPr/>
        </p:nvSpPr>
        <p:spPr bwMode="gray">
          <a:xfrm flipH="1">
            <a:off x="1968500" y="2573328"/>
            <a:ext cx="955675" cy="2041525"/>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0000">
                <a:alpha val="59999"/>
              </a:srgbClr>
            </a:solidFill>
            <a:round/>
            <a:headEnd type="triangle" w="med" len="med"/>
            <a:tailEnd/>
          </a:ln>
        </p:spPr>
        <p:txBody>
          <a:bodyPr anchor="ctr"/>
          <a:lstStyle/>
          <a:p>
            <a:endParaRPr lang="en-US"/>
          </a:p>
        </p:txBody>
      </p:sp>
      <p:sp>
        <p:nvSpPr>
          <p:cNvPr id="10276" name="Freeform 36"/>
          <p:cNvSpPr>
            <a:spLocks/>
          </p:cNvSpPr>
          <p:nvPr/>
        </p:nvSpPr>
        <p:spPr bwMode="gray">
          <a:xfrm flipH="1">
            <a:off x="4375150" y="2619365"/>
            <a:ext cx="658813" cy="1968500"/>
          </a:xfrm>
          <a:custGeom>
            <a:avLst/>
            <a:gdLst>
              <a:gd name="T0" fmla="*/ 2147483647 w 876"/>
              <a:gd name="T1" fmla="*/ 0 h 1633"/>
              <a:gd name="T2" fmla="*/ 2147483647 w 876"/>
              <a:gd name="T3" fmla="*/ 2147483647 h 1633"/>
              <a:gd name="T4" fmla="*/ 2147483647 w 876"/>
              <a:gd name="T5" fmla="*/ 2147483647 h 1633"/>
              <a:gd name="T6" fmla="*/ 0 60000 65536"/>
              <a:gd name="T7" fmla="*/ 0 60000 65536"/>
              <a:gd name="T8" fmla="*/ 0 60000 65536"/>
              <a:gd name="T9" fmla="*/ 0 w 876"/>
              <a:gd name="T10" fmla="*/ 0 h 1633"/>
              <a:gd name="T11" fmla="*/ 876 w 876"/>
              <a:gd name="T12" fmla="*/ 1633 h 1633"/>
            </a:gdLst>
            <a:ahLst/>
            <a:cxnLst>
              <a:cxn ang="T6">
                <a:pos x="T0" y="T1"/>
              </a:cxn>
              <a:cxn ang="T7">
                <a:pos x="T2" y="T3"/>
              </a:cxn>
              <a:cxn ang="T8">
                <a:pos x="T4" y="T5"/>
              </a:cxn>
            </a:cxnLst>
            <a:rect l="T9" t="T10" r="T11" b="T12"/>
            <a:pathLst>
              <a:path w="876" h="1633">
                <a:moveTo>
                  <a:pt x="68" y="0"/>
                </a:moveTo>
                <a:cubicBezTo>
                  <a:pt x="78" y="229"/>
                  <a:pt x="0" y="1117"/>
                  <a:pt x="135" y="1375"/>
                </a:cubicBezTo>
                <a:cubicBezTo>
                  <a:pt x="270" y="1633"/>
                  <a:pt x="722" y="1514"/>
                  <a:pt x="876" y="1551"/>
                </a:cubicBezTo>
              </a:path>
            </a:pathLst>
          </a:custGeom>
          <a:noFill/>
          <a:ln w="101600">
            <a:solidFill>
              <a:srgbClr val="FF9900">
                <a:alpha val="59999"/>
              </a:srgbClr>
            </a:solidFill>
            <a:round/>
            <a:headEnd type="triangle" w="med" len="med"/>
            <a:tailEnd/>
          </a:ln>
        </p:spPr>
        <p:txBody>
          <a:bodyPr anchor="ctr"/>
          <a:lstStyle/>
          <a:p>
            <a:endParaRPr lang="en-US"/>
          </a:p>
        </p:txBody>
      </p:sp>
      <p:sp>
        <p:nvSpPr>
          <p:cNvPr id="10277" name="Text Box 37"/>
          <p:cNvSpPr txBox="1">
            <a:spLocks noChangeArrowheads="1"/>
          </p:cNvSpPr>
          <p:nvPr/>
        </p:nvSpPr>
        <p:spPr bwMode="white">
          <a:xfrm>
            <a:off x="576263" y="1927215"/>
            <a:ext cx="1260475" cy="365125"/>
          </a:xfrm>
          <a:prstGeom prst="rect">
            <a:avLst/>
          </a:prstGeom>
          <a:noFill/>
          <a:ln w="9525">
            <a:noFill/>
            <a:miter lim="800000"/>
            <a:headEnd/>
            <a:tailEnd/>
          </a:ln>
        </p:spPr>
        <p:txBody>
          <a:bodyPr>
            <a:spAutoFit/>
          </a:bodyPr>
          <a:lstStyle/>
          <a:p>
            <a:pPr algn="ctr"/>
            <a:r>
              <a:rPr lang="en-US" sz="1000">
                <a:solidFill>
                  <a:schemeClr val="bg1"/>
                </a:solidFill>
              </a:rPr>
              <a:t>APPLICATION</a:t>
            </a:r>
            <a:br>
              <a:rPr lang="en-US" sz="1000">
                <a:solidFill>
                  <a:schemeClr val="bg1"/>
                </a:solidFill>
              </a:rPr>
            </a:br>
            <a:r>
              <a:rPr lang="en-US" sz="1000">
                <a:solidFill>
                  <a:schemeClr val="bg1"/>
                </a:solidFill>
              </a:rPr>
              <a:t>ATTACK</a:t>
            </a:r>
          </a:p>
        </p:txBody>
      </p:sp>
      <p:sp>
        <p:nvSpPr>
          <p:cNvPr id="10278" name="Text Box 38"/>
          <p:cNvSpPr txBox="1">
            <a:spLocks noChangeArrowheads="1"/>
          </p:cNvSpPr>
          <p:nvPr/>
        </p:nvSpPr>
        <p:spPr bwMode="auto">
          <a:xfrm rot="-5400000">
            <a:off x="-129381" y="4437847"/>
            <a:ext cx="1055687" cy="228600"/>
          </a:xfrm>
          <a:prstGeom prst="rect">
            <a:avLst/>
          </a:prstGeom>
          <a:noFill/>
          <a:ln w="9525">
            <a:noFill/>
            <a:miter lim="800000"/>
            <a:headEnd/>
            <a:tailEnd/>
          </a:ln>
        </p:spPr>
        <p:txBody>
          <a:bodyPr wrap="none">
            <a:spAutoFit/>
          </a:bodyPr>
          <a:lstStyle/>
          <a:p>
            <a:pPr algn="ctr"/>
            <a:r>
              <a:rPr lang="en-US" sz="1000"/>
              <a:t>Network Layer</a:t>
            </a:r>
          </a:p>
        </p:txBody>
      </p:sp>
      <p:sp>
        <p:nvSpPr>
          <p:cNvPr id="10279" name="Text Box 39"/>
          <p:cNvSpPr txBox="1">
            <a:spLocks noChangeArrowheads="1"/>
          </p:cNvSpPr>
          <p:nvPr/>
        </p:nvSpPr>
        <p:spPr bwMode="auto">
          <a:xfrm rot="-5400000">
            <a:off x="-223044" y="1680359"/>
            <a:ext cx="1246188" cy="228600"/>
          </a:xfrm>
          <a:prstGeom prst="rect">
            <a:avLst/>
          </a:prstGeom>
          <a:noFill/>
          <a:ln w="9525">
            <a:noFill/>
            <a:miter lim="800000"/>
            <a:headEnd/>
            <a:tailEnd/>
          </a:ln>
        </p:spPr>
        <p:txBody>
          <a:bodyPr wrap="none">
            <a:spAutoFit/>
          </a:bodyPr>
          <a:lstStyle/>
          <a:p>
            <a:pPr algn="ctr"/>
            <a:r>
              <a:rPr lang="en-US" sz="1000"/>
              <a:t>Application Layer</a:t>
            </a:r>
          </a:p>
        </p:txBody>
      </p:sp>
      <p:sp>
        <p:nvSpPr>
          <p:cNvPr id="10280" name="Rectangle 40"/>
          <p:cNvSpPr>
            <a:spLocks noChangeArrowheads="1"/>
          </p:cNvSpPr>
          <p:nvPr/>
        </p:nvSpPr>
        <p:spPr bwMode="ltGray">
          <a:xfrm rot="-5400000">
            <a:off x="1674019"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Accounts</a:t>
            </a:r>
          </a:p>
        </p:txBody>
      </p:sp>
      <p:sp>
        <p:nvSpPr>
          <p:cNvPr id="10281" name="Rectangle 41"/>
          <p:cNvSpPr>
            <a:spLocks noChangeArrowheads="1"/>
          </p:cNvSpPr>
          <p:nvPr/>
        </p:nvSpPr>
        <p:spPr bwMode="ltGray">
          <a:xfrm rot="-5400000">
            <a:off x="1857375" y="1614478"/>
            <a:ext cx="1316038" cy="125412"/>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Finance</a:t>
            </a:r>
          </a:p>
        </p:txBody>
      </p:sp>
      <p:sp>
        <p:nvSpPr>
          <p:cNvPr id="10282" name="Rectangle 42"/>
          <p:cNvSpPr>
            <a:spLocks noChangeArrowheads="1"/>
          </p:cNvSpPr>
          <p:nvPr/>
        </p:nvSpPr>
        <p:spPr bwMode="ltGray">
          <a:xfrm rot="-5400000">
            <a:off x="2053432"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Administration</a:t>
            </a:r>
          </a:p>
        </p:txBody>
      </p:sp>
      <p:sp>
        <p:nvSpPr>
          <p:cNvPr id="10283" name="Rectangle 43"/>
          <p:cNvSpPr>
            <a:spLocks noChangeArrowheads="1"/>
          </p:cNvSpPr>
          <p:nvPr/>
        </p:nvSpPr>
        <p:spPr bwMode="ltGray">
          <a:xfrm rot="-5400000">
            <a:off x="2232025" y="1614478"/>
            <a:ext cx="1316038" cy="125412"/>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Transactions</a:t>
            </a:r>
          </a:p>
        </p:txBody>
      </p:sp>
      <p:sp>
        <p:nvSpPr>
          <p:cNvPr id="10284" name="Rectangle 44"/>
          <p:cNvSpPr>
            <a:spLocks noChangeArrowheads="1"/>
          </p:cNvSpPr>
          <p:nvPr/>
        </p:nvSpPr>
        <p:spPr bwMode="ltGray">
          <a:xfrm rot="-5400000">
            <a:off x="2428082"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Communication</a:t>
            </a:r>
          </a:p>
        </p:txBody>
      </p:sp>
      <p:sp>
        <p:nvSpPr>
          <p:cNvPr id="10285" name="Rectangle 45"/>
          <p:cNvSpPr>
            <a:spLocks noChangeArrowheads="1"/>
          </p:cNvSpPr>
          <p:nvPr/>
        </p:nvSpPr>
        <p:spPr bwMode="ltGray">
          <a:xfrm rot="-5400000">
            <a:off x="2604294"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Knowledge Mgmt</a:t>
            </a:r>
          </a:p>
        </p:txBody>
      </p:sp>
      <p:sp>
        <p:nvSpPr>
          <p:cNvPr id="10286" name="Rectangle 46"/>
          <p:cNvSpPr>
            <a:spLocks noChangeArrowheads="1"/>
          </p:cNvSpPr>
          <p:nvPr/>
        </p:nvSpPr>
        <p:spPr bwMode="ltGray">
          <a:xfrm rot="-5400000">
            <a:off x="2788444"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E-Commerce</a:t>
            </a:r>
          </a:p>
        </p:txBody>
      </p:sp>
      <p:sp>
        <p:nvSpPr>
          <p:cNvPr id="10287" name="Rectangle 47"/>
          <p:cNvSpPr>
            <a:spLocks noChangeArrowheads="1"/>
          </p:cNvSpPr>
          <p:nvPr/>
        </p:nvSpPr>
        <p:spPr bwMode="ltGray">
          <a:xfrm rot="-5400000">
            <a:off x="2974182" y="1615271"/>
            <a:ext cx="1316038" cy="123825"/>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lnSpc>
                <a:spcPct val="100000"/>
              </a:lnSpc>
            </a:pPr>
            <a:r>
              <a:rPr lang="en-US" sz="1000">
                <a:solidFill>
                  <a:schemeClr val="bg1"/>
                </a:solidFill>
              </a:rPr>
              <a:t>Bus. Functions</a:t>
            </a:r>
          </a:p>
        </p:txBody>
      </p:sp>
      <p:sp>
        <p:nvSpPr>
          <p:cNvPr id="7233584" name="Rectangle 48"/>
          <p:cNvSpPr>
            <a:spLocks noChangeArrowheads="1"/>
          </p:cNvSpPr>
          <p:nvPr/>
        </p:nvSpPr>
        <p:spPr bwMode="auto">
          <a:xfrm>
            <a:off x="609600" y="1552565"/>
            <a:ext cx="838200" cy="950913"/>
          </a:xfrm>
          <a:prstGeom prst="rect">
            <a:avLst/>
          </a:prstGeom>
          <a:solidFill>
            <a:srgbClr val="EFEFFF"/>
          </a:solidFill>
          <a:ln w="38100" cmpd="dbl" algn="ctr">
            <a:solidFill>
              <a:schemeClr val="tx1"/>
            </a:solidFill>
            <a:miter lim="800000"/>
            <a:headEnd/>
            <a:tailEnd/>
          </a:ln>
        </p:spPr>
        <p:txBody>
          <a:bodyPr anchor="ctr"/>
          <a:lstStyle/>
          <a:p>
            <a:pPr algn="ctr"/>
            <a:r>
              <a:rPr lang="en-US" sz="1400" b="0" dirty="0">
                <a:latin typeface="Arial Narrow" pitchFamily="34" charset="0"/>
                <a:sym typeface="Wingdings" pitchFamily="2" charset="2"/>
              </a:rPr>
              <a:t>HTTP request</a:t>
            </a:r>
            <a:r>
              <a:rPr lang="en-US" sz="2400" dirty="0">
                <a:sym typeface="Wingdings" pitchFamily="2" charset="2"/>
              </a:rPr>
              <a:t></a:t>
            </a:r>
          </a:p>
        </p:txBody>
      </p:sp>
      <p:sp>
        <p:nvSpPr>
          <p:cNvPr id="7233585" name="Rectangle 49"/>
          <p:cNvSpPr>
            <a:spLocks noChangeArrowheads="1"/>
          </p:cNvSpPr>
          <p:nvPr/>
        </p:nvSpPr>
        <p:spPr bwMode="auto">
          <a:xfrm>
            <a:off x="2819400" y="1516053"/>
            <a:ext cx="838200" cy="950912"/>
          </a:xfrm>
          <a:prstGeom prst="rect">
            <a:avLst/>
          </a:prstGeom>
          <a:solidFill>
            <a:srgbClr val="EFEFFF"/>
          </a:solidFill>
          <a:ln w="38100" cmpd="dbl" algn="ctr">
            <a:solidFill>
              <a:schemeClr val="tx1"/>
            </a:solidFill>
            <a:miter lim="800000"/>
            <a:headEnd/>
            <a:tailEnd/>
          </a:ln>
        </p:spPr>
        <p:txBody>
          <a:bodyPr anchor="ctr"/>
          <a:lstStyle/>
          <a:p>
            <a:pPr algn="ctr"/>
            <a:r>
              <a:rPr lang="en-US" sz="1400" b="0">
                <a:latin typeface="Arial Narrow" pitchFamily="34" charset="0"/>
                <a:sym typeface="Wingdings" pitchFamily="2" charset="2"/>
              </a:rPr>
              <a:t>SQL query</a:t>
            </a:r>
            <a:r>
              <a:rPr lang="en-US" sz="2400">
                <a:sym typeface="Wingdings" pitchFamily="2" charset="2"/>
              </a:rPr>
              <a:t></a:t>
            </a:r>
          </a:p>
        </p:txBody>
      </p:sp>
      <p:sp>
        <p:nvSpPr>
          <p:cNvPr id="7233586" name="Rectangle 50"/>
          <p:cNvSpPr>
            <a:spLocks noChangeArrowheads="1"/>
          </p:cNvSpPr>
          <p:nvPr/>
        </p:nvSpPr>
        <p:spPr bwMode="auto">
          <a:xfrm>
            <a:off x="4648200" y="1439853"/>
            <a:ext cx="838200" cy="950912"/>
          </a:xfrm>
          <a:prstGeom prst="rect">
            <a:avLst/>
          </a:prstGeom>
          <a:solidFill>
            <a:srgbClr val="EFEFFF"/>
          </a:solidFill>
          <a:ln w="38100" cmpd="dbl" algn="ctr">
            <a:solidFill>
              <a:schemeClr val="tx1"/>
            </a:solidFill>
            <a:miter lim="800000"/>
            <a:headEnd/>
            <a:tailEnd/>
          </a:ln>
        </p:spPr>
        <p:txBody>
          <a:bodyPr anchor="ctr"/>
          <a:lstStyle/>
          <a:p>
            <a:pPr algn="ctr"/>
            <a:r>
              <a:rPr lang="en-US" sz="1400" b="0">
                <a:latin typeface="Arial Narrow" pitchFamily="34" charset="0"/>
                <a:sym typeface="Wingdings" pitchFamily="2" charset="2"/>
              </a:rPr>
              <a:t>DB Table </a:t>
            </a:r>
            <a:r>
              <a:rPr lang="en-US" sz="1400">
                <a:sym typeface="Webdings" pitchFamily="18" charset="2"/>
              </a:rPr>
              <a:t></a:t>
            </a:r>
            <a:r>
              <a:rPr lang="en-US" sz="1400">
                <a:sym typeface="Wingdings" pitchFamily="2" charset="2"/>
              </a:rPr>
              <a:t> </a:t>
            </a:r>
          </a:p>
          <a:p>
            <a:pPr algn="ctr"/>
            <a:r>
              <a:rPr lang="en-US">
                <a:sym typeface="Wingdings" pitchFamily="2" charset="2"/>
              </a:rPr>
              <a:t></a:t>
            </a:r>
          </a:p>
        </p:txBody>
      </p:sp>
      <p:sp>
        <p:nvSpPr>
          <p:cNvPr id="7233587" name="Rectangle 51"/>
          <p:cNvSpPr>
            <a:spLocks noChangeArrowheads="1"/>
          </p:cNvSpPr>
          <p:nvPr/>
        </p:nvSpPr>
        <p:spPr bwMode="auto">
          <a:xfrm>
            <a:off x="2438400" y="1476365"/>
            <a:ext cx="838200" cy="950913"/>
          </a:xfrm>
          <a:prstGeom prst="rect">
            <a:avLst/>
          </a:prstGeom>
          <a:solidFill>
            <a:srgbClr val="EFEFFF"/>
          </a:solidFill>
          <a:ln w="38100" cmpd="dbl" algn="ctr">
            <a:solidFill>
              <a:schemeClr val="tx1"/>
            </a:solidFill>
            <a:miter lim="800000"/>
            <a:headEnd/>
            <a:tailEnd/>
          </a:ln>
        </p:spPr>
        <p:txBody>
          <a:bodyPr anchor="ctr"/>
          <a:lstStyle/>
          <a:p>
            <a:pPr algn="ctr"/>
            <a:r>
              <a:rPr lang="en-US" sz="1400" b="0">
                <a:latin typeface="Arial Narrow" pitchFamily="34" charset="0"/>
                <a:sym typeface="Wingdings" pitchFamily="2" charset="2"/>
              </a:rPr>
              <a:t>HTTP response </a:t>
            </a:r>
            <a:r>
              <a:rPr lang="en-US" sz="1400">
                <a:sym typeface="Webdings" pitchFamily="18" charset="2"/>
              </a:rPr>
              <a:t></a:t>
            </a:r>
            <a:r>
              <a:rPr lang="en-US" sz="1400">
                <a:sym typeface="Wingdings" pitchFamily="2" charset="2"/>
              </a:rPr>
              <a:t> </a:t>
            </a:r>
          </a:p>
          <a:p>
            <a:pPr algn="ctr"/>
            <a:r>
              <a:rPr lang="en-US">
                <a:sym typeface="Wingdings" pitchFamily="2" charset="2"/>
              </a:rPr>
              <a:t></a:t>
            </a:r>
          </a:p>
        </p:txBody>
      </p:sp>
      <p:sp>
        <p:nvSpPr>
          <p:cNvPr id="7233588" name="Rectangle 52"/>
          <p:cNvSpPr>
            <a:spLocks noChangeArrowheads="1"/>
          </p:cNvSpPr>
          <p:nvPr/>
        </p:nvSpPr>
        <p:spPr bwMode="auto">
          <a:xfrm>
            <a:off x="6345238" y="790565"/>
            <a:ext cx="2422525" cy="1146175"/>
          </a:xfrm>
          <a:prstGeom prst="rect">
            <a:avLst/>
          </a:prstGeom>
          <a:solidFill>
            <a:schemeClr val="bg1"/>
          </a:solidFill>
          <a:ln w="9525" algn="ctr">
            <a:solidFill>
              <a:schemeClr val="tx1"/>
            </a:solidFill>
            <a:miter lim="800000"/>
            <a:headEnd/>
            <a:tailEnd/>
          </a:ln>
        </p:spPr>
        <p:txBody>
          <a:bodyPr anchor="ctr"/>
          <a:lstStyle/>
          <a:p>
            <a:pPr algn="ctr"/>
            <a:r>
              <a:rPr lang="en-US">
                <a:latin typeface="Courier New" pitchFamily="49" charset="0"/>
              </a:rPr>
              <a:t>"SELECT * FROM accounts WHERE acct=‘</a:t>
            </a:r>
            <a:r>
              <a:rPr lang="en-US">
                <a:solidFill>
                  <a:srgbClr val="FF0000"/>
                </a:solidFill>
                <a:latin typeface="Courier New" pitchFamily="49" charset="0"/>
              </a:rPr>
              <a:t>’ OR 1=1--</a:t>
            </a:r>
            <a:r>
              <a:rPr lang="en-US">
                <a:latin typeface="Courier New" pitchFamily="49" charset="0"/>
              </a:rPr>
              <a:t>’"</a:t>
            </a:r>
          </a:p>
        </p:txBody>
      </p:sp>
      <p:sp>
        <p:nvSpPr>
          <p:cNvPr id="7233589" name="Text Box 53"/>
          <p:cNvSpPr txBox="1">
            <a:spLocks noChangeArrowheads="1"/>
          </p:cNvSpPr>
          <p:nvPr/>
        </p:nvSpPr>
        <p:spPr bwMode="auto">
          <a:xfrm>
            <a:off x="6019800" y="2390765"/>
            <a:ext cx="3124200" cy="685800"/>
          </a:xfrm>
          <a:prstGeom prst="rect">
            <a:avLst/>
          </a:prstGeom>
          <a:noFill/>
          <a:ln w="9525" algn="ctr">
            <a:noFill/>
            <a:miter lim="800000"/>
            <a:headEnd/>
            <a:tailEnd/>
          </a:ln>
        </p:spPr>
        <p:txBody>
          <a:bodyPr/>
          <a:lstStyle/>
          <a:p>
            <a:r>
              <a:rPr lang="en-US" sz="1600"/>
              <a:t>1. Application presents a form to the attacker</a:t>
            </a:r>
          </a:p>
        </p:txBody>
      </p:sp>
      <p:sp>
        <p:nvSpPr>
          <p:cNvPr id="7233590" name="Text Box 54"/>
          <p:cNvSpPr txBox="1">
            <a:spLocks noChangeArrowheads="1"/>
          </p:cNvSpPr>
          <p:nvPr/>
        </p:nvSpPr>
        <p:spPr bwMode="auto">
          <a:xfrm>
            <a:off x="6019800" y="2933690"/>
            <a:ext cx="3124200" cy="685800"/>
          </a:xfrm>
          <a:prstGeom prst="rect">
            <a:avLst/>
          </a:prstGeom>
          <a:noFill/>
          <a:ln w="9525" algn="ctr">
            <a:noFill/>
            <a:miter lim="800000"/>
            <a:headEnd/>
            <a:tailEnd/>
          </a:ln>
        </p:spPr>
        <p:txBody>
          <a:bodyPr/>
          <a:lstStyle/>
          <a:p>
            <a:r>
              <a:rPr lang="en-US" sz="1600"/>
              <a:t>2. Attacker sends an attack in the form data</a:t>
            </a:r>
          </a:p>
        </p:txBody>
      </p:sp>
      <p:sp>
        <p:nvSpPr>
          <p:cNvPr id="7233591" name="Text Box 55"/>
          <p:cNvSpPr txBox="1">
            <a:spLocks noChangeArrowheads="1"/>
          </p:cNvSpPr>
          <p:nvPr/>
        </p:nvSpPr>
        <p:spPr bwMode="auto">
          <a:xfrm>
            <a:off x="6019800" y="3486140"/>
            <a:ext cx="3124200" cy="685800"/>
          </a:xfrm>
          <a:prstGeom prst="rect">
            <a:avLst/>
          </a:prstGeom>
          <a:noFill/>
          <a:ln w="9525" algn="ctr">
            <a:noFill/>
            <a:miter lim="800000"/>
            <a:headEnd/>
            <a:tailEnd/>
          </a:ln>
        </p:spPr>
        <p:txBody>
          <a:bodyPr/>
          <a:lstStyle/>
          <a:p>
            <a:r>
              <a:rPr lang="en-US" sz="1600"/>
              <a:t>3. Application forwards attack to the database in a SQL query</a:t>
            </a:r>
          </a:p>
        </p:txBody>
      </p:sp>
      <p:sp>
        <p:nvSpPr>
          <p:cNvPr id="7233592" name="Rectangle 56"/>
          <p:cNvSpPr>
            <a:spLocks noChangeArrowheads="1"/>
          </p:cNvSpPr>
          <p:nvPr/>
        </p:nvSpPr>
        <p:spPr bwMode="auto">
          <a:xfrm>
            <a:off x="6019800" y="942965"/>
            <a:ext cx="2963863" cy="1374775"/>
          </a:xfrm>
          <a:prstGeom prst="rect">
            <a:avLst/>
          </a:prstGeom>
          <a:solidFill>
            <a:schemeClr val="bg1"/>
          </a:solidFill>
          <a:ln w="9525" algn="ctr">
            <a:solidFill>
              <a:schemeClr val="tx1"/>
            </a:solidFill>
            <a:miter lim="800000"/>
            <a:headEnd/>
            <a:tailEnd/>
          </a:ln>
        </p:spPr>
        <p:txBody>
          <a:bodyPr anchor="ctr"/>
          <a:lstStyle/>
          <a:p>
            <a:pPr algn="ctr"/>
            <a:r>
              <a:rPr lang="en-US" sz="1400" b="1" dirty="0">
                <a:latin typeface="Courier New" pitchFamily="49" charset="0"/>
              </a:rPr>
              <a:t>Account Summary</a:t>
            </a:r>
          </a:p>
          <a:p>
            <a:pPr algn="ctr"/>
            <a:endParaRPr lang="en-US" sz="1400" b="1" dirty="0">
              <a:latin typeface="Courier New" pitchFamily="49" charset="0"/>
            </a:endParaRPr>
          </a:p>
          <a:p>
            <a:pPr algn="ctr"/>
            <a:r>
              <a:rPr lang="en-US" sz="1400" b="1" dirty="0">
                <a:latin typeface="Courier New" pitchFamily="49" charset="0"/>
              </a:rPr>
              <a:t>Acct:5424-6066-2134-4334</a:t>
            </a:r>
          </a:p>
          <a:p>
            <a:pPr algn="ctr"/>
            <a:r>
              <a:rPr lang="en-US" sz="1400" b="1" dirty="0">
                <a:latin typeface="Courier New" pitchFamily="49" charset="0"/>
              </a:rPr>
              <a:t>Acct:4128-7574-3921-0192</a:t>
            </a:r>
          </a:p>
          <a:p>
            <a:pPr algn="ctr"/>
            <a:r>
              <a:rPr lang="en-US" sz="1400" b="1" dirty="0">
                <a:latin typeface="Courier New" pitchFamily="49" charset="0"/>
              </a:rPr>
              <a:t>Acct:5424-9383-2039-4029</a:t>
            </a:r>
          </a:p>
          <a:p>
            <a:pPr algn="ctr"/>
            <a:r>
              <a:rPr lang="en-US" sz="1400" b="1" dirty="0">
                <a:latin typeface="Courier New" pitchFamily="49" charset="0"/>
              </a:rPr>
              <a:t>Acct:4128-0004-1234-0293</a:t>
            </a:r>
          </a:p>
        </p:txBody>
      </p:sp>
      <p:sp>
        <p:nvSpPr>
          <p:cNvPr id="7233593" name="Text Box 57"/>
          <p:cNvSpPr txBox="1">
            <a:spLocks noChangeArrowheads="1"/>
          </p:cNvSpPr>
          <p:nvPr/>
        </p:nvSpPr>
        <p:spPr bwMode="auto">
          <a:xfrm>
            <a:off x="6019800" y="4067165"/>
            <a:ext cx="3124200" cy="685800"/>
          </a:xfrm>
          <a:prstGeom prst="rect">
            <a:avLst/>
          </a:prstGeom>
          <a:noFill/>
          <a:ln w="9525" algn="ctr">
            <a:noFill/>
            <a:miter lim="800000"/>
            <a:headEnd/>
            <a:tailEnd/>
          </a:ln>
        </p:spPr>
        <p:txBody>
          <a:bodyPr/>
          <a:lstStyle/>
          <a:p>
            <a:r>
              <a:rPr lang="en-US" sz="1600" dirty="0"/>
              <a:t>4. Database runs query containing attack and sends encrypted results back to application</a:t>
            </a:r>
          </a:p>
        </p:txBody>
      </p:sp>
      <p:sp>
        <p:nvSpPr>
          <p:cNvPr id="7233594" name="Text Box 58"/>
          <p:cNvSpPr txBox="1">
            <a:spLocks noChangeArrowheads="1"/>
          </p:cNvSpPr>
          <p:nvPr/>
        </p:nvSpPr>
        <p:spPr bwMode="auto">
          <a:xfrm>
            <a:off x="6019800" y="4905365"/>
            <a:ext cx="3124200" cy="685800"/>
          </a:xfrm>
          <a:prstGeom prst="rect">
            <a:avLst/>
          </a:prstGeom>
          <a:noFill/>
          <a:ln w="9525" algn="ctr">
            <a:noFill/>
            <a:miter lim="800000"/>
            <a:headEnd/>
            <a:tailEnd/>
          </a:ln>
        </p:spPr>
        <p:txBody>
          <a:bodyPr/>
          <a:lstStyle/>
          <a:p>
            <a:r>
              <a:rPr lang="en-US" sz="1600" dirty="0"/>
              <a:t>5. Application decrypts data as normal and sends results to the user</a:t>
            </a:r>
          </a:p>
        </p:txBody>
      </p:sp>
      <p:grpSp>
        <p:nvGrpSpPr>
          <p:cNvPr id="2" name="Group 59"/>
          <p:cNvGrpSpPr>
            <a:grpSpLocks/>
          </p:cNvGrpSpPr>
          <p:nvPr/>
        </p:nvGrpSpPr>
        <p:grpSpPr bwMode="auto">
          <a:xfrm>
            <a:off x="6248400" y="790565"/>
            <a:ext cx="2613025" cy="1287463"/>
            <a:chOff x="5424" y="3360"/>
            <a:chExt cx="1646" cy="811"/>
          </a:xfrm>
        </p:grpSpPr>
        <p:pic>
          <p:nvPicPr>
            <p:cNvPr id="10304" name="Picture 60"/>
            <p:cNvPicPr>
              <a:picLocks noChangeAspect="1" noChangeArrowheads="1"/>
            </p:cNvPicPr>
            <p:nvPr/>
          </p:nvPicPr>
          <p:blipFill>
            <a:blip r:embed="rId5" cstate="print"/>
            <a:srcRect/>
            <a:stretch>
              <a:fillRect/>
            </a:stretch>
          </p:blipFill>
          <p:spPr bwMode="auto">
            <a:xfrm>
              <a:off x="5424" y="3360"/>
              <a:ext cx="1646" cy="811"/>
            </a:xfrm>
            <a:prstGeom prst="rect">
              <a:avLst/>
            </a:prstGeom>
            <a:noFill/>
            <a:ln w="9525">
              <a:solidFill>
                <a:schemeClr val="tx1"/>
              </a:solidFill>
              <a:miter lim="800000"/>
              <a:headEnd/>
              <a:tailEnd/>
            </a:ln>
          </p:spPr>
        </p:pic>
        <p:sp>
          <p:nvSpPr>
            <p:cNvPr id="10305" name="Text Box 61"/>
            <p:cNvSpPr txBox="1">
              <a:spLocks noChangeArrowheads="1"/>
            </p:cNvSpPr>
            <p:nvPr/>
          </p:nvSpPr>
          <p:spPr bwMode="auto">
            <a:xfrm>
              <a:off x="5483" y="3504"/>
              <a:ext cx="501" cy="162"/>
            </a:xfrm>
            <a:prstGeom prst="rect">
              <a:avLst/>
            </a:prstGeom>
            <a:solidFill>
              <a:schemeClr val="bg1"/>
            </a:solidFill>
            <a:ln w="9525" algn="ctr">
              <a:noFill/>
              <a:miter lim="800000"/>
              <a:headEnd/>
              <a:tailEnd/>
            </a:ln>
          </p:spPr>
          <p:txBody>
            <a:bodyPr wrap="none" lIns="45720" rIns="45720">
              <a:spAutoFit/>
            </a:bodyPr>
            <a:lstStyle/>
            <a:p>
              <a:pPr algn="r"/>
              <a:r>
                <a:rPr lang="en-US" sz="1200"/>
                <a:t>Account: </a:t>
              </a:r>
            </a:p>
          </p:txBody>
        </p:sp>
        <p:sp>
          <p:nvSpPr>
            <p:cNvPr id="10306" name="Text Box 62"/>
            <p:cNvSpPr txBox="1">
              <a:spLocks noChangeArrowheads="1"/>
            </p:cNvSpPr>
            <p:nvPr/>
          </p:nvSpPr>
          <p:spPr bwMode="auto">
            <a:xfrm>
              <a:off x="5472" y="3678"/>
              <a:ext cx="508" cy="162"/>
            </a:xfrm>
            <a:prstGeom prst="rect">
              <a:avLst/>
            </a:prstGeom>
            <a:solidFill>
              <a:schemeClr val="bg1"/>
            </a:solidFill>
            <a:ln w="9525" algn="ctr">
              <a:noFill/>
              <a:miter lim="800000"/>
              <a:headEnd/>
              <a:tailEnd/>
            </a:ln>
          </p:spPr>
          <p:txBody>
            <a:bodyPr wrap="none" lIns="45720" rIns="45720">
              <a:spAutoFit/>
            </a:bodyPr>
            <a:lstStyle/>
            <a:p>
              <a:pPr algn="r"/>
              <a:r>
                <a:rPr lang="en-US" sz="1200"/>
                <a:t>       SKU: </a:t>
              </a:r>
            </a:p>
          </p:txBody>
        </p:sp>
      </p:grpSp>
      <p:grpSp>
        <p:nvGrpSpPr>
          <p:cNvPr id="3" name="Group 63"/>
          <p:cNvGrpSpPr>
            <a:grpSpLocks/>
          </p:cNvGrpSpPr>
          <p:nvPr/>
        </p:nvGrpSpPr>
        <p:grpSpPr bwMode="auto">
          <a:xfrm>
            <a:off x="6324600" y="790565"/>
            <a:ext cx="2492375" cy="1463675"/>
            <a:chOff x="5184" y="2448"/>
            <a:chExt cx="1570" cy="922"/>
          </a:xfrm>
        </p:grpSpPr>
        <p:pic>
          <p:nvPicPr>
            <p:cNvPr id="10301" name="Picture 64"/>
            <p:cNvPicPr>
              <a:picLocks noChangeAspect="1" noChangeArrowheads="1"/>
            </p:cNvPicPr>
            <p:nvPr/>
          </p:nvPicPr>
          <p:blipFill>
            <a:blip r:embed="rId6" cstate="print"/>
            <a:srcRect/>
            <a:stretch>
              <a:fillRect/>
            </a:stretch>
          </p:blipFill>
          <p:spPr bwMode="auto">
            <a:xfrm>
              <a:off x="5184" y="2448"/>
              <a:ext cx="1570" cy="922"/>
            </a:xfrm>
            <a:prstGeom prst="rect">
              <a:avLst/>
            </a:prstGeom>
            <a:noFill/>
            <a:ln w="9525">
              <a:solidFill>
                <a:schemeClr val="tx1"/>
              </a:solidFill>
              <a:miter lim="800000"/>
              <a:headEnd/>
              <a:tailEnd/>
            </a:ln>
          </p:spPr>
        </p:pic>
        <p:sp>
          <p:nvSpPr>
            <p:cNvPr id="10302" name="Text Box 65"/>
            <p:cNvSpPr txBox="1">
              <a:spLocks noChangeArrowheads="1"/>
            </p:cNvSpPr>
            <p:nvPr/>
          </p:nvSpPr>
          <p:spPr bwMode="auto">
            <a:xfrm>
              <a:off x="5204" y="2605"/>
              <a:ext cx="501" cy="162"/>
            </a:xfrm>
            <a:prstGeom prst="rect">
              <a:avLst/>
            </a:prstGeom>
            <a:solidFill>
              <a:schemeClr val="bg1"/>
            </a:solidFill>
            <a:ln w="9525" algn="ctr">
              <a:noFill/>
              <a:miter lim="800000"/>
              <a:headEnd/>
              <a:tailEnd/>
            </a:ln>
          </p:spPr>
          <p:txBody>
            <a:bodyPr wrap="none" lIns="45720" rIns="45720">
              <a:spAutoFit/>
            </a:bodyPr>
            <a:lstStyle/>
            <a:p>
              <a:pPr algn="r"/>
              <a:r>
                <a:rPr lang="en-US" sz="1200"/>
                <a:t>Account: </a:t>
              </a:r>
            </a:p>
          </p:txBody>
        </p:sp>
        <p:sp>
          <p:nvSpPr>
            <p:cNvPr id="10303" name="Text Box 66"/>
            <p:cNvSpPr txBox="1">
              <a:spLocks noChangeArrowheads="1"/>
            </p:cNvSpPr>
            <p:nvPr/>
          </p:nvSpPr>
          <p:spPr bwMode="auto">
            <a:xfrm>
              <a:off x="5193" y="2779"/>
              <a:ext cx="508" cy="162"/>
            </a:xfrm>
            <a:prstGeom prst="rect">
              <a:avLst/>
            </a:prstGeom>
            <a:solidFill>
              <a:schemeClr val="bg1"/>
            </a:solidFill>
            <a:ln w="9525" algn="ctr">
              <a:noFill/>
              <a:miter lim="800000"/>
              <a:headEnd/>
              <a:tailEnd/>
            </a:ln>
          </p:spPr>
          <p:txBody>
            <a:bodyPr wrap="none" lIns="45720" rIns="45720">
              <a:spAutoFit/>
            </a:bodyPr>
            <a:lstStyle/>
            <a:p>
              <a:pPr algn="r"/>
              <a:r>
                <a:rPr lang="en-US" sz="1200"/>
                <a:t>       SKU: </a:t>
              </a:r>
            </a:p>
          </p:txBody>
        </p:sp>
      </p:grpSp>
    </p:spTree>
    <p:custDataLst>
      <p:tags r:id="rId1"/>
    </p:custDataLst>
    <p:extLst>
      <p:ext uri="{BB962C8B-B14F-4D97-AF65-F5344CB8AC3E}">
        <p14:creationId xmlns:p14="http://schemas.microsoft.com/office/powerpoint/2010/main" val="10688421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subTnLst>
                                    <p:set>
                                      <p:cBhvr override="childStyle">
                                        <p:cTn dur="1" fill="hold" display="0" masterRel="nextClick" afterEffect="1"/>
                                        <p:tgtEl>
                                          <p:spTgt spid="2"/>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7233589"/>
                                        </p:tgtEl>
                                        <p:attrNameLst>
                                          <p:attrName>style.visibility</p:attrName>
                                        </p:attrNameLst>
                                      </p:cBhvr>
                                      <p:to>
                                        <p:strVal val="visible"/>
                                      </p:to>
                                    </p:set>
                                    <p:animEffect transition="in" filter="fade">
                                      <p:cBhvr>
                                        <p:cTn id="10" dur="1000"/>
                                        <p:tgtEl>
                                          <p:spTgt spid="723358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33584"/>
                                        </p:tgtEl>
                                        <p:attrNameLst>
                                          <p:attrName>style.visibility</p:attrName>
                                        </p:attrNameLst>
                                      </p:cBhvr>
                                      <p:to>
                                        <p:strVal val="visible"/>
                                      </p:to>
                                    </p:set>
                                    <p:animEffect transition="in" filter="fade">
                                      <p:cBhvr>
                                        <p:cTn id="15" dur="1000"/>
                                        <p:tgtEl>
                                          <p:spTgt spid="7233584"/>
                                        </p:tgtEl>
                                      </p:cBhvr>
                                    </p:animEffect>
                                  </p:childTnLst>
                                </p:cTn>
                              </p:par>
                              <p:par>
                                <p:cTn id="16" presetID="0" presetClass="path" presetSubtype="0" accel="50000" decel="50000" fill="hold" nodeType="withEffect">
                                  <p:stCondLst>
                                    <p:cond delay="0"/>
                                  </p:stCondLst>
                                  <p:childTnLst>
                                    <p:animMotion origin="layout" path="M -0.00399 -0.00671 C -0.00191 0.04445 -0.00851 0.2375 0.00885 0.30093 C 0.02622 0.36435 0.06892 0.37153 0.10035 0.37431 C 0.13177 0.37709 0.17899 0.38218 0.19705 0.31783 C 0.21493 0.25347 0.20694 0.04259 0.20885 -0.0125 " pathEditMode="relative" rAng="0" ptsTypes="aaaaa">
                                      <p:cBhvr>
                                        <p:cTn id="17" dur="3000" fill="hold"/>
                                        <p:tgtEl>
                                          <p:spTgt spid="7233584"/>
                                        </p:tgtEl>
                                        <p:attrNameLst>
                                          <p:attrName>ppt_x</p:attrName>
                                          <p:attrName>ppt_y</p:attrName>
                                        </p:attrNameLst>
                                      </p:cBhvr>
                                      <p:rCtr x="10700" y="19100"/>
                                    </p:animMotion>
                                  </p:childTnLst>
                                </p:cTn>
                              </p:par>
                              <p:par>
                                <p:cTn id="18" presetID="10" presetClass="entr" presetSubtype="0" fill="hold" grpId="0" nodeType="withEffect">
                                  <p:stCondLst>
                                    <p:cond delay="0"/>
                                  </p:stCondLst>
                                  <p:childTnLst>
                                    <p:set>
                                      <p:cBhvr>
                                        <p:cTn id="19" dur="1" fill="hold">
                                          <p:stCondLst>
                                            <p:cond delay="0"/>
                                          </p:stCondLst>
                                        </p:cTn>
                                        <p:tgtEl>
                                          <p:spTgt spid="7233590"/>
                                        </p:tgtEl>
                                        <p:attrNameLst>
                                          <p:attrName>style.visibility</p:attrName>
                                        </p:attrNameLst>
                                      </p:cBhvr>
                                      <p:to>
                                        <p:strVal val="visible"/>
                                      </p:to>
                                    </p:set>
                                    <p:animEffect transition="in" filter="fade">
                                      <p:cBhvr>
                                        <p:cTn id="20" dur="1000"/>
                                        <p:tgtEl>
                                          <p:spTgt spid="7233590"/>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233584"/>
                                        </p:tgtEl>
                                      </p:cBhvr>
                                    </p:animEffect>
                                    <p:set>
                                      <p:cBhvr>
                                        <p:cTn id="28" dur="1" fill="hold">
                                          <p:stCondLst>
                                            <p:cond delay="499"/>
                                          </p:stCondLst>
                                        </p:cTn>
                                        <p:tgtEl>
                                          <p:spTgt spid="7233584"/>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7233588"/>
                                        </p:tgtEl>
                                        <p:attrNameLst>
                                          <p:attrName>style.visibility</p:attrName>
                                        </p:attrNameLst>
                                      </p:cBhvr>
                                      <p:to>
                                        <p:strVal val="visible"/>
                                      </p:to>
                                    </p:set>
                                    <p:animEffect transition="in" filter="fade">
                                      <p:cBhvr>
                                        <p:cTn id="31" dur="1000"/>
                                        <p:tgtEl>
                                          <p:spTgt spid="7233588"/>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7233591"/>
                                        </p:tgtEl>
                                        <p:attrNameLst>
                                          <p:attrName>style.visibility</p:attrName>
                                        </p:attrNameLst>
                                      </p:cBhvr>
                                      <p:to>
                                        <p:strVal val="visible"/>
                                      </p:to>
                                    </p:set>
                                    <p:animEffect transition="in" filter="fade">
                                      <p:cBhvr>
                                        <p:cTn id="35" dur="1000"/>
                                        <p:tgtEl>
                                          <p:spTgt spid="7233591"/>
                                        </p:tgtEl>
                                      </p:cBhvr>
                                    </p:animEffect>
                                  </p:childTnLst>
                                </p:cTn>
                              </p:par>
                            </p:childTnLst>
                          </p:cTn>
                        </p:par>
                        <p:par>
                          <p:cTn id="36" fill="hold">
                            <p:stCondLst>
                              <p:cond delay="2000"/>
                            </p:stCondLst>
                            <p:childTnLst>
                              <p:par>
                                <p:cTn id="37" presetID="10" presetClass="entr" presetSubtype="0" fill="hold" grpId="1" nodeType="afterEffect">
                                  <p:stCondLst>
                                    <p:cond delay="0"/>
                                  </p:stCondLst>
                                  <p:childTnLst>
                                    <p:set>
                                      <p:cBhvr>
                                        <p:cTn id="38" dur="1" fill="hold">
                                          <p:stCondLst>
                                            <p:cond delay="0"/>
                                          </p:stCondLst>
                                        </p:cTn>
                                        <p:tgtEl>
                                          <p:spTgt spid="7233585"/>
                                        </p:tgtEl>
                                        <p:attrNameLst>
                                          <p:attrName>style.visibility</p:attrName>
                                        </p:attrNameLst>
                                      </p:cBhvr>
                                      <p:to>
                                        <p:strVal val="visible"/>
                                      </p:to>
                                    </p:set>
                                    <p:animEffect transition="in" filter="fade">
                                      <p:cBhvr>
                                        <p:cTn id="39" dur="1000"/>
                                        <p:tgtEl>
                                          <p:spTgt spid="7233585"/>
                                        </p:tgtEl>
                                      </p:cBhvr>
                                    </p:animEffect>
                                  </p:childTnLst>
                                </p:cTn>
                              </p:par>
                            </p:childTnLst>
                          </p:cTn>
                        </p:par>
                        <p:par>
                          <p:cTn id="40" fill="hold">
                            <p:stCondLst>
                              <p:cond delay="3000"/>
                            </p:stCondLst>
                            <p:childTnLst>
                              <p:par>
                                <p:cTn id="41" presetID="0" presetClass="path" presetSubtype="0" accel="50000" decel="50000" fill="hold" grpId="0" nodeType="afterEffect">
                                  <p:stCondLst>
                                    <p:cond delay="0"/>
                                  </p:stCondLst>
                                  <p:childTnLst>
                                    <p:animMotion origin="layout" path="M -0.0007 -0.00486 C 0.00086 0.04583 -0.00799 0.23773 0.00885 0.30092 C 0.02569 0.36412 0.06892 0.37153 0.10034 0.3743 C 0.13177 0.37708 0.17899 0.38217 0.19705 0.31782 C 0.2151 0.25347 0.20711 0.04259 0.20902 -0.0125 " pathEditMode="relative" rAng="0" ptsTypes="aaaaa">
                                      <p:cBhvr>
                                        <p:cTn id="42" dur="3000" fill="hold"/>
                                        <p:tgtEl>
                                          <p:spTgt spid="7233585"/>
                                        </p:tgtEl>
                                        <p:attrNameLst>
                                          <p:attrName>ppt_x</p:attrName>
                                          <p:attrName>ppt_y</p:attrName>
                                        </p:attrNameLst>
                                      </p:cBhvr>
                                      <p:rCtr x="10400" y="19000"/>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233593"/>
                                        </p:tgtEl>
                                        <p:attrNameLst>
                                          <p:attrName>style.visibility</p:attrName>
                                        </p:attrNameLst>
                                      </p:cBhvr>
                                      <p:to>
                                        <p:strVal val="visible"/>
                                      </p:to>
                                    </p:set>
                                    <p:animEffect transition="in" filter="fade">
                                      <p:cBhvr>
                                        <p:cTn id="47" dur="1000"/>
                                        <p:tgtEl>
                                          <p:spTgt spid="7233593"/>
                                        </p:tgtEl>
                                      </p:cBhvr>
                                    </p:animEffect>
                                  </p:childTnLst>
                                </p:cTn>
                              </p:par>
                            </p:childTnLst>
                          </p:cTn>
                        </p:par>
                        <p:par>
                          <p:cTn id="48" fill="hold">
                            <p:stCondLst>
                              <p:cond delay="1000"/>
                            </p:stCondLst>
                            <p:childTnLst>
                              <p:par>
                                <p:cTn id="49" presetID="10" presetClass="exit" presetSubtype="0" fill="hold" nodeType="afterEffect">
                                  <p:stCondLst>
                                    <p:cond delay="0"/>
                                  </p:stCondLst>
                                  <p:childTnLst>
                                    <p:animEffect transition="out" filter="fade">
                                      <p:cBhvr>
                                        <p:cTn id="50" dur="500"/>
                                        <p:tgtEl>
                                          <p:spTgt spid="7233585"/>
                                        </p:tgtEl>
                                      </p:cBhvr>
                                    </p:animEffect>
                                    <p:set>
                                      <p:cBhvr>
                                        <p:cTn id="51" dur="1" fill="hold">
                                          <p:stCondLst>
                                            <p:cond delay="499"/>
                                          </p:stCondLst>
                                        </p:cTn>
                                        <p:tgtEl>
                                          <p:spTgt spid="7233585"/>
                                        </p:tgtEl>
                                        <p:attrNameLst>
                                          <p:attrName>style.visibility</p:attrName>
                                        </p:attrNameLst>
                                      </p:cBhvr>
                                      <p:to>
                                        <p:strVal val="hidden"/>
                                      </p:to>
                                    </p:set>
                                  </p:childTnLst>
                                </p:cTn>
                              </p:par>
                            </p:childTnLst>
                          </p:cTn>
                        </p:par>
                        <p:par>
                          <p:cTn id="52" fill="hold">
                            <p:stCondLst>
                              <p:cond delay="1500"/>
                            </p:stCondLst>
                            <p:childTnLst>
                              <p:par>
                                <p:cTn id="53" presetID="10" presetClass="entr" presetSubtype="0" fill="hold" grpId="0" nodeType="afterEffect">
                                  <p:stCondLst>
                                    <p:cond delay="0"/>
                                  </p:stCondLst>
                                  <p:childTnLst>
                                    <p:set>
                                      <p:cBhvr>
                                        <p:cTn id="54" dur="1" fill="hold">
                                          <p:stCondLst>
                                            <p:cond delay="0"/>
                                          </p:stCondLst>
                                        </p:cTn>
                                        <p:tgtEl>
                                          <p:spTgt spid="7233586"/>
                                        </p:tgtEl>
                                        <p:attrNameLst>
                                          <p:attrName>style.visibility</p:attrName>
                                        </p:attrNameLst>
                                      </p:cBhvr>
                                      <p:to>
                                        <p:strVal val="visible"/>
                                      </p:to>
                                    </p:set>
                                    <p:animEffect transition="in" filter="fade">
                                      <p:cBhvr>
                                        <p:cTn id="55" dur="1000"/>
                                        <p:tgtEl>
                                          <p:spTgt spid="723358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233592"/>
                                        </p:tgtEl>
                                        <p:attrNameLst>
                                          <p:attrName>style.visibility</p:attrName>
                                        </p:attrNameLst>
                                      </p:cBhvr>
                                      <p:to>
                                        <p:strVal val="visible"/>
                                      </p:to>
                                    </p:set>
                                    <p:animEffect transition="in" filter="fade">
                                      <p:cBhvr>
                                        <p:cTn id="58" dur="1000"/>
                                        <p:tgtEl>
                                          <p:spTgt spid="7233592"/>
                                        </p:tgtEl>
                                      </p:cBhvr>
                                    </p:animEffect>
                                  </p:childTnLst>
                                </p:cTn>
                              </p:par>
                            </p:childTnLst>
                          </p:cTn>
                        </p:par>
                        <p:par>
                          <p:cTn id="59" fill="hold">
                            <p:stCondLst>
                              <p:cond delay="2500"/>
                            </p:stCondLst>
                            <p:childTnLst>
                              <p:par>
                                <p:cTn id="60" presetID="0" presetClass="path" presetSubtype="0" accel="50000" decel="50000" fill="hold" nodeType="afterEffect">
                                  <p:stCondLst>
                                    <p:cond delay="0"/>
                                  </p:stCondLst>
                                  <p:childTnLst>
                                    <p:animMotion origin="layout" path="M 0.00086 0.00625 C 0.00225 0.05532 0.02031 0.23564 0.00885 0.30092 C -0.00261 0.3662 -0.03611 0.39236 -0.06789 0.39722 C -0.09966 0.40208 -0.16007 0.39444 -0.18143 0.32963 C -0.20278 0.26481 -0.19341 0.06203 -0.19584 0.00856 " pathEditMode="relative" rAng="0" ptsTypes="aaaaa">
                                      <p:cBhvr>
                                        <p:cTn id="61" dur="3000" fill="hold"/>
                                        <p:tgtEl>
                                          <p:spTgt spid="7233586"/>
                                        </p:tgtEl>
                                        <p:attrNameLst>
                                          <p:attrName>ppt_x</p:attrName>
                                          <p:attrName>ppt_y</p:attrName>
                                        </p:attrNameLst>
                                      </p:cBhvr>
                                      <p:rCtr x="-9200" y="19800"/>
                                    </p:animMotion>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7233586"/>
                                        </p:tgtEl>
                                      </p:cBhvr>
                                    </p:animEffect>
                                    <p:set>
                                      <p:cBhvr>
                                        <p:cTn id="66" dur="1" fill="hold">
                                          <p:stCondLst>
                                            <p:cond delay="499"/>
                                          </p:stCondLst>
                                        </p:cTn>
                                        <p:tgtEl>
                                          <p:spTgt spid="7233586"/>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233588"/>
                                        </p:tgtEl>
                                      </p:cBhvr>
                                    </p:animEffect>
                                    <p:set>
                                      <p:cBhvr>
                                        <p:cTn id="69" dur="1" fill="hold">
                                          <p:stCondLst>
                                            <p:cond delay="499"/>
                                          </p:stCondLst>
                                        </p:cTn>
                                        <p:tgtEl>
                                          <p:spTgt spid="7233588"/>
                                        </p:tgtEl>
                                        <p:attrNameLst>
                                          <p:attrName>style.visibility</p:attrName>
                                        </p:attrNameLst>
                                      </p:cBhvr>
                                      <p:to>
                                        <p:strVal val="hidden"/>
                                      </p:to>
                                    </p:set>
                                  </p:childTnLst>
                                </p:cTn>
                              </p:par>
                            </p:childTnLst>
                          </p:cTn>
                        </p:par>
                        <p:par>
                          <p:cTn id="70" fill="hold">
                            <p:stCondLst>
                              <p:cond delay="500"/>
                            </p:stCondLst>
                            <p:childTnLst>
                              <p:par>
                                <p:cTn id="71" presetID="10" presetClass="entr" presetSubtype="0" fill="hold" grpId="0" nodeType="afterEffect">
                                  <p:stCondLst>
                                    <p:cond delay="0"/>
                                  </p:stCondLst>
                                  <p:childTnLst>
                                    <p:set>
                                      <p:cBhvr>
                                        <p:cTn id="72" dur="1" fill="hold">
                                          <p:stCondLst>
                                            <p:cond delay="0"/>
                                          </p:stCondLst>
                                        </p:cTn>
                                        <p:tgtEl>
                                          <p:spTgt spid="7233594"/>
                                        </p:tgtEl>
                                        <p:attrNameLst>
                                          <p:attrName>style.visibility</p:attrName>
                                        </p:attrNameLst>
                                      </p:cBhvr>
                                      <p:to>
                                        <p:strVal val="visible"/>
                                      </p:to>
                                    </p:set>
                                    <p:animEffect transition="in" filter="fade">
                                      <p:cBhvr>
                                        <p:cTn id="73" dur="1000"/>
                                        <p:tgtEl>
                                          <p:spTgt spid="7233594"/>
                                        </p:tgtEl>
                                      </p:cBhvr>
                                    </p:animEffect>
                                  </p:childTnLst>
                                </p:cTn>
                              </p:par>
                              <p:par>
                                <p:cTn id="74" presetID="10" presetClass="entr" presetSubtype="0" fill="hold" nodeType="withEffect">
                                  <p:stCondLst>
                                    <p:cond delay="0"/>
                                  </p:stCondLst>
                                  <p:childTnLst>
                                    <p:set>
                                      <p:cBhvr>
                                        <p:cTn id="75" dur="1" fill="hold">
                                          <p:stCondLst>
                                            <p:cond delay="0"/>
                                          </p:stCondLst>
                                        </p:cTn>
                                        <p:tgtEl>
                                          <p:spTgt spid="7233587"/>
                                        </p:tgtEl>
                                        <p:attrNameLst>
                                          <p:attrName>style.visibility</p:attrName>
                                        </p:attrNameLst>
                                      </p:cBhvr>
                                      <p:to>
                                        <p:strVal val="visible"/>
                                      </p:to>
                                    </p:set>
                                    <p:animEffect transition="in" filter="fade">
                                      <p:cBhvr>
                                        <p:cTn id="76" dur="1000"/>
                                        <p:tgtEl>
                                          <p:spTgt spid="7233587"/>
                                        </p:tgtEl>
                                      </p:cBhvr>
                                    </p:animEffect>
                                  </p:childTnLst>
                                </p:cTn>
                              </p:par>
                              <p:par>
                                <p:cTn id="77" presetID="0" presetClass="path" presetSubtype="0" accel="50000" decel="50000" fill="hold" nodeType="withEffect">
                                  <p:stCondLst>
                                    <p:cond delay="0"/>
                                  </p:stCondLst>
                                  <p:childTnLst>
                                    <p:animMotion origin="layout" path="M -0.00295 0.02847 C -0.00104 0.07407 0.01962 0.23958 0.00885 0.30092 C -0.00191 0.36227 -0.03611 0.39236 -0.06788 0.39722 C -0.09965 0.40208 -0.16007 0.39444 -0.18142 0.32963 C -0.20278 0.26481 -0.1934 0.06203 -0.19583 0.00856 " pathEditMode="relative" rAng="0" ptsTypes="aaaaa">
                                      <p:cBhvr>
                                        <p:cTn id="78" dur="3000" fill="hold"/>
                                        <p:tgtEl>
                                          <p:spTgt spid="7233587"/>
                                        </p:tgtEl>
                                        <p:attrNameLst>
                                          <p:attrName>ppt_x</p:attrName>
                                          <p:attrName>ppt_y</p:attrName>
                                        </p:attrNameLst>
                                      </p:cBhvr>
                                      <p:rCtr x="-8900" y="17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33584" grpId="0" animBg="1"/>
      <p:bldP spid="7233585" grpId="0" animBg="1"/>
      <p:bldP spid="7233585" grpId="1" animBg="1"/>
      <p:bldP spid="7233586" grpId="0" animBg="1"/>
      <p:bldP spid="7233586" grpId="1" animBg="1"/>
      <p:bldP spid="7233588" grpId="0" animBg="1"/>
      <p:bldP spid="7233588" grpId="1" animBg="1"/>
      <p:bldP spid="7233590" grpId="0"/>
      <p:bldP spid="7233591" grpId="0"/>
      <p:bldP spid="7233592" grpId="0" animBg="1"/>
      <p:bldP spid="7233593" grpId="0"/>
      <p:bldP spid="723359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A1 – Avoid Injection Flaws</a:t>
            </a:r>
            <a:endParaRPr lang="en-US" dirty="0"/>
          </a:p>
        </p:txBody>
      </p:sp>
      <p:sp>
        <p:nvSpPr>
          <p:cNvPr id="3" name="Content Placeholder 2"/>
          <p:cNvSpPr>
            <a:spLocks noGrp="1"/>
          </p:cNvSpPr>
          <p:nvPr>
            <p:ph idx="1"/>
          </p:nvPr>
        </p:nvSpPr>
        <p:spPr/>
        <p:txBody>
          <a:bodyPr/>
          <a:lstStyle/>
          <a:p>
            <a:r>
              <a:rPr lang="en-US" sz="2400" dirty="0" smtClean="0"/>
              <a:t>Recommendations</a:t>
            </a:r>
          </a:p>
          <a:p>
            <a:pPr marL="688975" lvl="1" indent="-342900">
              <a:buFont typeface="+mj-lt"/>
              <a:buAutoNum type="arabicPeriod"/>
            </a:pPr>
            <a:r>
              <a:rPr lang="en-US" sz="2000" dirty="0" smtClean="0"/>
              <a:t>Avoid the interpreter entirely, or</a:t>
            </a:r>
          </a:p>
          <a:p>
            <a:pPr marL="688975" lvl="1" indent="-342900">
              <a:buFont typeface="+mj-lt"/>
              <a:buAutoNum type="arabicPeriod"/>
            </a:pPr>
            <a:r>
              <a:rPr lang="en-US" sz="2000" dirty="0" smtClean="0"/>
              <a:t>Use an interface that supports bind variables (e.g., prepared statements, or stored procedures),</a:t>
            </a:r>
          </a:p>
          <a:p>
            <a:pPr marL="1035050" lvl="2" indent="-342900"/>
            <a:r>
              <a:rPr lang="en-US" sz="1800" dirty="0" smtClean="0"/>
              <a:t>Bind variables allow the interpreter to distinguish between code and data</a:t>
            </a:r>
          </a:p>
          <a:p>
            <a:pPr marL="688975" lvl="1" indent="-342900">
              <a:buFont typeface="+mj-lt"/>
              <a:buAutoNum type="arabicPeriod"/>
            </a:pPr>
            <a:r>
              <a:rPr lang="en-US" sz="2000" dirty="0" smtClean="0"/>
              <a:t>Encode all user input before passing it to the interpreter</a:t>
            </a:r>
          </a:p>
          <a:p>
            <a:pPr marL="688975" lvl="1" indent="-342900"/>
            <a:r>
              <a:rPr lang="en-US" sz="2000" dirty="0" smtClean="0"/>
              <a:t>Always perform ‘white list’ input validation on all user supplied input</a:t>
            </a:r>
          </a:p>
          <a:p>
            <a:pPr marL="688975" lvl="1" indent="-342900"/>
            <a:r>
              <a:rPr lang="en-US" sz="2000" dirty="0" smtClean="0"/>
              <a:t>Always minimize database privileges to reduce the impact of a flaw</a:t>
            </a:r>
          </a:p>
          <a:p>
            <a:pPr marL="1089025" lvl="2" indent="-342900"/>
            <a:endParaRPr lang="en-US" sz="1000" dirty="0" smtClean="0"/>
          </a:p>
          <a:p>
            <a:pPr eaLnBrk="1" hangingPunct="1"/>
            <a:r>
              <a:rPr lang="en-US" sz="2400" dirty="0" smtClean="0"/>
              <a:t>References</a:t>
            </a:r>
          </a:p>
          <a:p>
            <a:pPr lvl="1" eaLnBrk="1" hangingPunct="1"/>
            <a:r>
              <a:rPr lang="en-US" sz="2000" dirty="0" smtClean="0"/>
              <a:t>For more details, read the new </a:t>
            </a:r>
            <a:r>
              <a:rPr lang="en-US" sz="1400" dirty="0" smtClean="0">
                <a:hlinkClick r:id="rId3"/>
              </a:rPr>
              <a:t>http://www.owasp.org/index.php/SQL_Injection_Prevention_Cheat_Sheet</a:t>
            </a:r>
            <a:r>
              <a:rPr lang="en-US" sz="1400" dirty="0" smtClean="0"/>
              <a:t> </a:t>
            </a:r>
          </a:p>
          <a:p>
            <a:endParaRPr lang="en-US" sz="2400" dirty="0"/>
          </a:p>
        </p:txBody>
      </p:sp>
    </p:spTree>
    <p:custDataLst>
      <p:tags r:id="rId1"/>
    </p:custDataLst>
    <p:extLst>
      <p:ext uri="{BB962C8B-B14F-4D97-AF65-F5344CB8AC3E}">
        <p14:creationId xmlns:p14="http://schemas.microsoft.com/office/powerpoint/2010/main" val="4748244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Autofit/>
          </a:bodyPr>
          <a:lstStyle/>
          <a:p>
            <a:pPr eaLnBrk="1" hangingPunct="1"/>
            <a:r>
              <a:rPr lang="en-US" sz="3200" dirty="0" smtClean="0"/>
              <a:t>A2 – Broken Authentication and Session Management</a:t>
            </a:r>
          </a:p>
        </p:txBody>
      </p:sp>
      <p:graphicFrame>
        <p:nvGraphicFramePr>
          <p:cNvPr id="4" name="Diagram 3"/>
          <p:cNvGraphicFramePr/>
          <p:nvPr>
            <p:extLst>
              <p:ext uri="{D42A27DB-BD31-4B8C-83A1-F6EECF244321}">
                <p14:modId xmlns:p14="http://schemas.microsoft.com/office/powerpoint/2010/main" val="2028327103"/>
              </p:ext>
            </p:extLst>
          </p:nvPr>
        </p:nvGraphicFramePr>
        <p:xfrm>
          <a:off x="457200" y="1189038"/>
          <a:ext cx="8229600" cy="47545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270169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0"/>
          <p:cNvPicPr>
            <a:picLocks noChangeAspect="1" noChangeArrowheads="1"/>
          </p:cNvPicPr>
          <p:nvPr/>
        </p:nvPicPr>
        <p:blipFill>
          <a:blip r:embed="rId4" cstate="print"/>
          <a:srcRect/>
          <a:stretch>
            <a:fillRect/>
          </a:stretch>
        </p:blipFill>
        <p:spPr bwMode="auto">
          <a:xfrm>
            <a:off x="1476375" y="1087426"/>
            <a:ext cx="2016125" cy="2733675"/>
          </a:xfrm>
          <a:prstGeom prst="rect">
            <a:avLst/>
          </a:prstGeom>
          <a:noFill/>
          <a:ln w="9525" algn="ctr">
            <a:noFill/>
            <a:miter lim="800000"/>
            <a:headEnd/>
            <a:tailEnd/>
          </a:ln>
        </p:spPr>
      </p:pic>
      <p:sp>
        <p:nvSpPr>
          <p:cNvPr id="14340" name="Freeform 13"/>
          <p:cNvSpPr>
            <a:spLocks/>
          </p:cNvSpPr>
          <p:nvPr/>
        </p:nvSpPr>
        <p:spPr bwMode="auto">
          <a:xfrm>
            <a:off x="3505200" y="977889"/>
            <a:ext cx="3508375" cy="338554"/>
          </a:xfrm>
          <a:custGeom>
            <a:avLst/>
            <a:gdLst>
              <a:gd name="T0" fmla="*/ 0 w 2210"/>
              <a:gd name="T1" fmla="*/ 2147483647 h 131"/>
              <a:gd name="T2" fmla="*/ 2147483647 w 2210"/>
              <a:gd name="T3" fmla="*/ 2147483647 h 131"/>
              <a:gd name="T4" fmla="*/ 2147483647 w 2210"/>
              <a:gd name="T5" fmla="*/ 2147483647 h 131"/>
              <a:gd name="T6" fmla="*/ 0 60000 65536"/>
              <a:gd name="T7" fmla="*/ 0 60000 65536"/>
              <a:gd name="T8" fmla="*/ 0 60000 65536"/>
              <a:gd name="T9" fmla="*/ 0 w 2210"/>
              <a:gd name="T10" fmla="*/ 0 h 131"/>
              <a:gd name="T11" fmla="*/ 2210 w 2210"/>
              <a:gd name="T12" fmla="*/ 131 h 131"/>
            </a:gdLst>
            <a:ahLst/>
            <a:cxnLst>
              <a:cxn ang="T6">
                <a:pos x="T0" y="T1"/>
              </a:cxn>
              <a:cxn ang="T7">
                <a:pos x="T2" y="T3"/>
              </a:cxn>
              <a:cxn ang="T8">
                <a:pos x="T4" y="T5"/>
              </a:cxn>
            </a:cxnLst>
            <a:rect l="T9" t="T10" r="T11" b="T12"/>
            <a:pathLst>
              <a:path w="2210" h="131">
                <a:moveTo>
                  <a:pt x="0" y="131"/>
                </a:moveTo>
                <a:cubicBezTo>
                  <a:pt x="174" y="110"/>
                  <a:pt x="678" y="6"/>
                  <a:pt x="1046" y="3"/>
                </a:cubicBezTo>
                <a:cubicBezTo>
                  <a:pt x="1414" y="0"/>
                  <a:pt x="1968" y="91"/>
                  <a:pt x="2210" y="114"/>
                </a:cubicBezTo>
              </a:path>
            </a:pathLst>
          </a:custGeom>
          <a:noFill/>
          <a:ln w="57150">
            <a:solidFill>
              <a:srgbClr val="FF0000"/>
            </a:solidFill>
            <a:round/>
            <a:headEnd/>
            <a:tailEnd type="triangle" w="med" len="med"/>
          </a:ln>
        </p:spPr>
        <p:txBody>
          <a:bodyPr>
            <a:spAutoFit/>
          </a:bodyPr>
          <a:lstStyle/>
          <a:p>
            <a:endParaRPr lang="en-US" sz="1600" b="1"/>
          </a:p>
        </p:txBody>
      </p:sp>
      <p:pic>
        <p:nvPicPr>
          <p:cNvPr id="192526" name="Picture 14" descr="TN_hacker"/>
          <p:cNvPicPr>
            <a:picLocks noChangeAspect="1" noChangeArrowheads="1"/>
          </p:cNvPicPr>
          <p:nvPr/>
        </p:nvPicPr>
        <p:blipFill>
          <a:blip r:embed="rId5" cstate="print">
            <a:lum bright="24000" contrast="42000"/>
          </a:blip>
          <a:srcRect/>
          <a:stretch>
            <a:fillRect/>
          </a:stretch>
        </p:blipFill>
        <p:spPr bwMode="auto">
          <a:xfrm>
            <a:off x="7848600" y="4471976"/>
            <a:ext cx="1093788" cy="1268413"/>
          </a:xfrm>
          <a:prstGeom prst="rect">
            <a:avLst/>
          </a:prstGeom>
          <a:noFill/>
          <a:effectLst>
            <a:outerShdw dist="107763" dir="2700000" algn="ctr" rotWithShape="0">
              <a:srgbClr val="808080">
                <a:alpha val="50000"/>
              </a:srgbClr>
            </a:outerShdw>
          </a:effectLst>
        </p:spPr>
      </p:pic>
      <p:grpSp>
        <p:nvGrpSpPr>
          <p:cNvPr id="2" name="Group 15"/>
          <p:cNvGrpSpPr>
            <a:grpSpLocks/>
          </p:cNvGrpSpPr>
          <p:nvPr/>
        </p:nvGrpSpPr>
        <p:grpSpPr bwMode="auto">
          <a:xfrm>
            <a:off x="7086600" y="661976"/>
            <a:ext cx="1455738" cy="1412875"/>
            <a:chOff x="4336" y="1870"/>
            <a:chExt cx="917" cy="890"/>
          </a:xfrm>
        </p:grpSpPr>
        <p:sp>
          <p:nvSpPr>
            <p:cNvPr id="23574" name="Rectangle 16"/>
            <p:cNvSpPr>
              <a:spLocks noChangeArrowheads="1"/>
            </p:cNvSpPr>
            <p:nvPr/>
          </p:nvSpPr>
          <p:spPr bwMode="ltGray">
            <a:xfrm>
              <a:off x="4336" y="2616"/>
              <a:ext cx="917" cy="144"/>
            </a:xfrm>
            <a:prstGeom prst="rect">
              <a:avLst/>
            </a:prstGeom>
            <a:solidFill>
              <a:srgbClr val="008000"/>
            </a:solidFill>
            <a:ln w="9525">
              <a:miter lim="800000"/>
              <a:headEnd/>
              <a:tailEnd/>
            </a:ln>
            <a:scene3d>
              <a:camera prst="legacyPerspectiveTopRight">
                <a:rot lat="420000" lon="0" rev="0"/>
              </a:camera>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Custom Code</a:t>
              </a:r>
            </a:p>
          </p:txBody>
        </p:sp>
        <p:sp>
          <p:nvSpPr>
            <p:cNvPr id="23575" name="Rectangle 17"/>
            <p:cNvSpPr>
              <a:spLocks noChangeArrowheads="1"/>
            </p:cNvSpPr>
            <p:nvPr/>
          </p:nvSpPr>
          <p:spPr bwMode="ltGray">
            <a:xfrm rot="-5400000">
              <a:off x="4023"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Accounts</a:t>
              </a:r>
            </a:p>
          </p:txBody>
        </p:sp>
        <p:sp>
          <p:nvSpPr>
            <p:cNvPr id="23576" name="Rectangle 18"/>
            <p:cNvSpPr>
              <a:spLocks noChangeArrowheads="1"/>
            </p:cNvSpPr>
            <p:nvPr/>
          </p:nvSpPr>
          <p:spPr bwMode="ltGray">
            <a:xfrm rot="-5400000">
              <a:off x="4139"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Finance</a:t>
              </a:r>
            </a:p>
          </p:txBody>
        </p:sp>
        <p:sp>
          <p:nvSpPr>
            <p:cNvPr id="23577" name="Rectangle 19"/>
            <p:cNvSpPr>
              <a:spLocks noChangeArrowheads="1"/>
            </p:cNvSpPr>
            <p:nvPr/>
          </p:nvSpPr>
          <p:spPr bwMode="ltGray">
            <a:xfrm rot="-5400000">
              <a:off x="426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Administration</a:t>
              </a:r>
            </a:p>
          </p:txBody>
        </p:sp>
        <p:sp>
          <p:nvSpPr>
            <p:cNvPr id="23578" name="Rectangle 20"/>
            <p:cNvSpPr>
              <a:spLocks noChangeArrowheads="1"/>
            </p:cNvSpPr>
            <p:nvPr/>
          </p:nvSpPr>
          <p:spPr bwMode="ltGray">
            <a:xfrm rot="-5400000">
              <a:off x="4375" y="2193"/>
              <a:ext cx="726" cy="79"/>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Transactions</a:t>
              </a:r>
            </a:p>
          </p:txBody>
        </p:sp>
        <p:sp>
          <p:nvSpPr>
            <p:cNvPr id="23579" name="Rectangle 21"/>
            <p:cNvSpPr>
              <a:spLocks noChangeArrowheads="1"/>
            </p:cNvSpPr>
            <p:nvPr/>
          </p:nvSpPr>
          <p:spPr bwMode="ltGray">
            <a:xfrm rot="-5400000">
              <a:off x="4498"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Communication</a:t>
              </a:r>
            </a:p>
          </p:txBody>
        </p:sp>
        <p:sp>
          <p:nvSpPr>
            <p:cNvPr id="23580" name="Rectangle 22"/>
            <p:cNvSpPr>
              <a:spLocks noChangeArrowheads="1"/>
            </p:cNvSpPr>
            <p:nvPr/>
          </p:nvSpPr>
          <p:spPr bwMode="ltGray">
            <a:xfrm rot="-5400000">
              <a:off x="4609"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dirty="0">
                  <a:solidFill>
                    <a:schemeClr val="bg1"/>
                  </a:solidFill>
                </a:rPr>
                <a:t>Knowledge Mgmt</a:t>
              </a:r>
            </a:p>
          </p:txBody>
        </p:sp>
        <p:sp>
          <p:nvSpPr>
            <p:cNvPr id="23581" name="Rectangle 23"/>
            <p:cNvSpPr>
              <a:spLocks noChangeArrowheads="1"/>
            </p:cNvSpPr>
            <p:nvPr/>
          </p:nvSpPr>
          <p:spPr bwMode="ltGray">
            <a:xfrm rot="-5400000">
              <a:off x="4725"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E-Commerce</a:t>
              </a:r>
            </a:p>
          </p:txBody>
        </p:sp>
        <p:sp>
          <p:nvSpPr>
            <p:cNvPr id="23582" name="Rectangle 24"/>
            <p:cNvSpPr>
              <a:spLocks noChangeArrowheads="1"/>
            </p:cNvSpPr>
            <p:nvPr/>
          </p:nvSpPr>
          <p:spPr bwMode="ltGray">
            <a:xfrm rot="-5400000">
              <a:off x="4842" y="2194"/>
              <a:ext cx="726" cy="78"/>
            </a:xfrm>
            <a:prstGeom prst="rect">
              <a:avLst/>
            </a:prstGeom>
            <a:solidFill>
              <a:srgbClr val="008000"/>
            </a:solidFill>
            <a:ln w="9525">
              <a:miter lim="800000"/>
              <a:headEnd/>
              <a:tailEnd/>
            </a:ln>
            <a:scene3d>
              <a:camera prst="legacyPerspectiveTopRight"/>
              <a:lightRig rig="legacyFlat3" dir="b"/>
            </a:scene3d>
            <a:sp3d extrusionH="1801800" prstMaterial="legacyPlastic">
              <a:bevelT w="13500" h="13500" prst="angle"/>
              <a:bevelB w="13500" h="13500" prst="angle"/>
              <a:extrusionClr>
                <a:srgbClr val="008000"/>
              </a:extrusionClr>
            </a:sp3d>
          </p:spPr>
          <p:txBody>
            <a:bodyPr anchor="ctr">
              <a:flatTx/>
            </a:bodyPr>
            <a:lstStyle/>
            <a:p>
              <a:pPr algn="ctr">
                <a:defRPr/>
              </a:pPr>
              <a:r>
                <a:rPr lang="en-US" sz="1000" b="1">
                  <a:solidFill>
                    <a:schemeClr val="bg1"/>
                  </a:solidFill>
                </a:rPr>
                <a:t>Bus. Functions</a:t>
              </a:r>
            </a:p>
          </p:txBody>
        </p:sp>
      </p:grpSp>
      <p:pic>
        <p:nvPicPr>
          <p:cNvPr id="192537" name="Picture 25" descr="businesswoman"/>
          <p:cNvPicPr>
            <a:picLocks noChangeAspect="1" noChangeArrowheads="1"/>
          </p:cNvPicPr>
          <p:nvPr/>
        </p:nvPicPr>
        <p:blipFill>
          <a:blip r:embed="rId6" cstate="print"/>
          <a:srcRect/>
          <a:stretch>
            <a:fillRect/>
          </a:stretch>
        </p:blipFill>
        <p:spPr bwMode="auto">
          <a:xfrm>
            <a:off x="228600" y="2109776"/>
            <a:ext cx="1050925" cy="1255713"/>
          </a:xfrm>
          <a:prstGeom prst="rect">
            <a:avLst/>
          </a:prstGeom>
          <a:noFill/>
          <a:effectLst>
            <a:outerShdw dist="107763" dir="2700000" algn="ctr" rotWithShape="0">
              <a:srgbClr val="808080">
                <a:alpha val="50000"/>
              </a:srgbClr>
            </a:outerShdw>
          </a:effectLst>
        </p:spPr>
      </p:pic>
      <p:sp>
        <p:nvSpPr>
          <p:cNvPr id="14344" name="Oval 26"/>
          <p:cNvSpPr>
            <a:spLocks noChangeArrowheads="1"/>
          </p:cNvSpPr>
          <p:nvPr/>
        </p:nvSpPr>
        <p:spPr bwMode="auto">
          <a:xfrm>
            <a:off x="3886200" y="534272"/>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1</a:t>
            </a:r>
          </a:p>
        </p:txBody>
      </p:sp>
      <p:sp>
        <p:nvSpPr>
          <p:cNvPr id="14345" name="Rectangle 27"/>
          <p:cNvSpPr>
            <a:spLocks noChangeArrowheads="1"/>
          </p:cNvSpPr>
          <p:nvPr/>
        </p:nvSpPr>
        <p:spPr bwMode="gray">
          <a:xfrm>
            <a:off x="4419600" y="585776"/>
            <a:ext cx="2514600" cy="381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User sends credentials</a:t>
            </a:r>
          </a:p>
        </p:txBody>
      </p:sp>
      <p:sp>
        <p:nvSpPr>
          <p:cNvPr id="14346" name="Oval 28"/>
          <p:cNvSpPr>
            <a:spLocks noChangeArrowheads="1"/>
          </p:cNvSpPr>
          <p:nvPr/>
        </p:nvSpPr>
        <p:spPr bwMode="auto">
          <a:xfrm>
            <a:off x="6462713" y="1677272"/>
            <a:ext cx="471487" cy="476071"/>
          </a:xfrm>
          <a:prstGeom prst="ellipse">
            <a:avLst/>
          </a:prstGeom>
          <a:solidFill>
            <a:srgbClr val="66FF66"/>
          </a:solidFill>
          <a:ln w="9525" algn="ctr">
            <a:solidFill>
              <a:schemeClr val="tx1"/>
            </a:solidFill>
            <a:round/>
            <a:headEnd/>
            <a:tailEnd/>
          </a:ln>
        </p:spPr>
        <p:txBody>
          <a:bodyPr anchor="ctr">
            <a:spAutoFit/>
          </a:bodyPr>
          <a:lstStyle/>
          <a:p>
            <a:r>
              <a:rPr lang="en-US" sz="1600" b="1"/>
              <a:t>2</a:t>
            </a:r>
          </a:p>
        </p:txBody>
      </p:sp>
      <p:sp>
        <p:nvSpPr>
          <p:cNvPr id="14347" name="Rectangle 29"/>
          <p:cNvSpPr>
            <a:spLocks noChangeArrowheads="1"/>
          </p:cNvSpPr>
          <p:nvPr/>
        </p:nvSpPr>
        <p:spPr bwMode="gray">
          <a:xfrm>
            <a:off x="3886200" y="1652576"/>
            <a:ext cx="2819400" cy="381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Site uses URL rewriting</a:t>
            </a:r>
          </a:p>
          <a:p>
            <a:pPr>
              <a:spcBef>
                <a:spcPct val="20000"/>
              </a:spcBef>
              <a:buFont typeface="Webdings" pitchFamily="18" charset="2"/>
              <a:buNone/>
            </a:pPr>
            <a:r>
              <a:rPr lang="en-US" sz="1600" b="1"/>
              <a:t>(i.e., put session in URL)</a:t>
            </a:r>
          </a:p>
        </p:txBody>
      </p:sp>
      <p:sp>
        <p:nvSpPr>
          <p:cNvPr id="14348" name="Freeform 30"/>
          <p:cNvSpPr>
            <a:spLocks/>
          </p:cNvSpPr>
          <p:nvPr/>
        </p:nvSpPr>
        <p:spPr bwMode="auto">
          <a:xfrm>
            <a:off x="3506788" y="2158989"/>
            <a:ext cx="3579812" cy="338554"/>
          </a:xfrm>
          <a:custGeom>
            <a:avLst/>
            <a:gdLst>
              <a:gd name="T0" fmla="*/ 2147483647 w 2255"/>
              <a:gd name="T1" fmla="*/ 0 h 230"/>
              <a:gd name="T2" fmla="*/ 2147483647 w 2255"/>
              <a:gd name="T3" fmla="*/ 2147483647 h 230"/>
              <a:gd name="T4" fmla="*/ 0 w 2255"/>
              <a:gd name="T5" fmla="*/ 2147483647 h 230"/>
              <a:gd name="T6" fmla="*/ 0 60000 65536"/>
              <a:gd name="T7" fmla="*/ 0 60000 65536"/>
              <a:gd name="T8" fmla="*/ 0 60000 65536"/>
              <a:gd name="T9" fmla="*/ 0 w 2255"/>
              <a:gd name="T10" fmla="*/ 0 h 230"/>
              <a:gd name="T11" fmla="*/ 2255 w 2255"/>
              <a:gd name="T12" fmla="*/ 230 h 230"/>
            </a:gdLst>
            <a:ahLst/>
            <a:cxnLst>
              <a:cxn ang="T6">
                <a:pos x="T0" y="T1"/>
              </a:cxn>
              <a:cxn ang="T7">
                <a:pos x="T2" y="T3"/>
              </a:cxn>
              <a:cxn ang="T8">
                <a:pos x="T4" y="T5"/>
              </a:cxn>
            </a:cxnLst>
            <a:rect l="T9" t="T10" r="T11" b="T12"/>
            <a:pathLst>
              <a:path w="2255" h="230">
                <a:moveTo>
                  <a:pt x="2255" y="0"/>
                </a:moveTo>
                <a:cubicBezTo>
                  <a:pt x="2083" y="38"/>
                  <a:pt x="1598" y="224"/>
                  <a:pt x="1222" y="227"/>
                </a:cubicBezTo>
                <a:cubicBezTo>
                  <a:pt x="846" y="230"/>
                  <a:pt x="255" y="62"/>
                  <a:pt x="0" y="19"/>
                </a:cubicBezTo>
              </a:path>
            </a:pathLst>
          </a:custGeom>
          <a:noFill/>
          <a:ln w="57150">
            <a:solidFill>
              <a:srgbClr val="FF0000"/>
            </a:solidFill>
            <a:round/>
            <a:headEnd/>
            <a:tailEnd type="triangle" w="med" len="med"/>
          </a:ln>
        </p:spPr>
        <p:txBody>
          <a:bodyPr>
            <a:spAutoFit/>
          </a:bodyPr>
          <a:lstStyle/>
          <a:p>
            <a:endParaRPr lang="en-US" sz="1600" b="1"/>
          </a:p>
        </p:txBody>
      </p:sp>
      <p:sp>
        <p:nvSpPr>
          <p:cNvPr id="14349" name="Oval 31"/>
          <p:cNvSpPr>
            <a:spLocks noChangeArrowheads="1"/>
          </p:cNvSpPr>
          <p:nvPr/>
        </p:nvSpPr>
        <p:spPr bwMode="auto">
          <a:xfrm>
            <a:off x="3733800" y="3506072"/>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3</a:t>
            </a:r>
          </a:p>
        </p:txBody>
      </p:sp>
      <p:sp>
        <p:nvSpPr>
          <p:cNvPr id="14350" name="Rectangle 32"/>
          <p:cNvSpPr>
            <a:spLocks noChangeArrowheads="1"/>
          </p:cNvSpPr>
          <p:nvPr/>
        </p:nvSpPr>
        <p:spPr bwMode="gray">
          <a:xfrm>
            <a:off x="4267200" y="3557576"/>
            <a:ext cx="4419600" cy="3810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a:t>User clicks on a link to </a:t>
            </a:r>
            <a:r>
              <a:rPr lang="en-US" sz="1600" b="1">
                <a:hlinkClick r:id="rId7"/>
              </a:rPr>
              <a:t>http://www.hacker.com</a:t>
            </a:r>
            <a:r>
              <a:rPr lang="en-US" sz="1600" b="1"/>
              <a:t> in a forum</a:t>
            </a:r>
          </a:p>
        </p:txBody>
      </p:sp>
      <p:sp>
        <p:nvSpPr>
          <p:cNvPr id="14351" name="Rectangle 33"/>
          <p:cNvSpPr>
            <a:spLocks noChangeArrowheads="1"/>
          </p:cNvSpPr>
          <p:nvPr/>
        </p:nvSpPr>
        <p:spPr bwMode="gray">
          <a:xfrm>
            <a:off x="685800" y="1271576"/>
            <a:ext cx="4876800" cy="381000"/>
          </a:xfrm>
          <a:prstGeom prst="rect">
            <a:avLst/>
          </a:prstGeom>
          <a:solidFill>
            <a:schemeClr val="bg1"/>
          </a:solidFill>
          <a:ln w="9525">
            <a:solidFill>
              <a:schemeClr val="tx1"/>
            </a:solidFill>
            <a:miter lim="800000"/>
            <a:headEnd/>
            <a:tailEnd/>
          </a:ln>
        </p:spPr>
        <p:txBody>
          <a:bodyPr lIns="92075" tIns="46038" rIns="92075" bIns="46038"/>
          <a:lstStyle/>
          <a:p>
            <a:pPr>
              <a:spcBef>
                <a:spcPct val="20000"/>
              </a:spcBef>
              <a:buFont typeface="Webdings" pitchFamily="18" charset="2"/>
              <a:buNone/>
            </a:pPr>
            <a:r>
              <a:rPr lang="en-US" sz="1600" b="1"/>
              <a:t>www.boi.com?JSESSIONID=9FA1DB9EA...</a:t>
            </a:r>
          </a:p>
        </p:txBody>
      </p:sp>
      <p:sp>
        <p:nvSpPr>
          <p:cNvPr id="14352" name="Oval 34"/>
          <p:cNvSpPr>
            <a:spLocks noChangeArrowheads="1"/>
          </p:cNvSpPr>
          <p:nvPr/>
        </p:nvSpPr>
        <p:spPr bwMode="auto">
          <a:xfrm>
            <a:off x="7086600" y="4572872"/>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4</a:t>
            </a:r>
          </a:p>
        </p:txBody>
      </p:sp>
      <p:sp>
        <p:nvSpPr>
          <p:cNvPr id="14353" name="Rectangle 35"/>
          <p:cNvSpPr>
            <a:spLocks noChangeArrowheads="1"/>
          </p:cNvSpPr>
          <p:nvPr/>
        </p:nvSpPr>
        <p:spPr bwMode="gray">
          <a:xfrm>
            <a:off x="2590800" y="4319576"/>
            <a:ext cx="4419600" cy="381000"/>
          </a:xfrm>
          <a:prstGeom prst="rect">
            <a:avLst/>
          </a:prstGeom>
          <a:noFill/>
          <a:ln w="9525">
            <a:noFill/>
            <a:miter lim="800000"/>
            <a:headEnd/>
            <a:tailEnd/>
          </a:ln>
        </p:spPr>
        <p:txBody>
          <a:bodyPr lIns="92075" tIns="46038" rIns="92075" bIns="46038"/>
          <a:lstStyle/>
          <a:p>
            <a:pPr algn="r">
              <a:spcBef>
                <a:spcPct val="20000"/>
              </a:spcBef>
              <a:buFont typeface="Webdings" pitchFamily="18" charset="2"/>
              <a:buNone/>
            </a:pPr>
            <a:r>
              <a:rPr lang="en-US" sz="1600" b="1" dirty="0"/>
              <a:t>Hacker checks </a:t>
            </a:r>
            <a:r>
              <a:rPr lang="en-US" sz="1600" b="1" dirty="0" err="1"/>
              <a:t>referer</a:t>
            </a:r>
            <a:r>
              <a:rPr lang="en-US" sz="1600" b="1" dirty="0"/>
              <a:t> logs on </a:t>
            </a:r>
            <a:r>
              <a:rPr lang="en-US" sz="1600" b="1" dirty="0">
                <a:hlinkClick r:id="rId7"/>
              </a:rPr>
              <a:t>www.hacker.com</a:t>
            </a:r>
            <a:endParaRPr lang="en-US" sz="1600" b="1" dirty="0"/>
          </a:p>
          <a:p>
            <a:pPr algn="r">
              <a:spcBef>
                <a:spcPct val="20000"/>
              </a:spcBef>
              <a:buFont typeface="Webdings" pitchFamily="18" charset="2"/>
              <a:buNone/>
            </a:pPr>
            <a:r>
              <a:rPr lang="en-US" sz="1600" b="1" dirty="0"/>
              <a:t>and finds user’s JSESSIONID</a:t>
            </a:r>
          </a:p>
        </p:txBody>
      </p:sp>
      <p:sp>
        <p:nvSpPr>
          <p:cNvPr id="14354" name="Freeform 36"/>
          <p:cNvSpPr>
            <a:spLocks/>
          </p:cNvSpPr>
          <p:nvPr/>
        </p:nvSpPr>
        <p:spPr bwMode="auto">
          <a:xfrm>
            <a:off x="3505200" y="3271826"/>
            <a:ext cx="5157788" cy="338554"/>
          </a:xfrm>
          <a:custGeom>
            <a:avLst/>
            <a:gdLst>
              <a:gd name="T0" fmla="*/ 0 w 3249"/>
              <a:gd name="T1" fmla="*/ 2147483647 h 715"/>
              <a:gd name="T2" fmla="*/ 2147483647 w 3249"/>
              <a:gd name="T3" fmla="*/ 2147483647 h 715"/>
              <a:gd name="T4" fmla="*/ 2147483647 w 3249"/>
              <a:gd name="T5" fmla="*/ 2147483647 h 715"/>
              <a:gd name="T6" fmla="*/ 2147483647 w 3249"/>
              <a:gd name="T7" fmla="*/ 2147483647 h 715"/>
              <a:gd name="T8" fmla="*/ 0 60000 65536"/>
              <a:gd name="T9" fmla="*/ 0 60000 65536"/>
              <a:gd name="T10" fmla="*/ 0 60000 65536"/>
              <a:gd name="T11" fmla="*/ 0 60000 65536"/>
              <a:gd name="T12" fmla="*/ 0 w 3249"/>
              <a:gd name="T13" fmla="*/ 0 h 715"/>
              <a:gd name="T14" fmla="*/ 3249 w 3249"/>
              <a:gd name="T15" fmla="*/ 715 h 715"/>
            </a:gdLst>
            <a:ahLst/>
            <a:cxnLst>
              <a:cxn ang="T8">
                <a:pos x="T0" y="T1"/>
              </a:cxn>
              <a:cxn ang="T9">
                <a:pos x="T2" y="T3"/>
              </a:cxn>
              <a:cxn ang="T10">
                <a:pos x="T4" y="T5"/>
              </a:cxn>
              <a:cxn ang="T11">
                <a:pos x="T6" y="T7"/>
              </a:cxn>
            </a:cxnLst>
            <a:rect l="T12" t="T13" r="T14" b="T15"/>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a:solidFill>
              <a:srgbClr val="FF0000"/>
            </a:solidFill>
            <a:round/>
            <a:headEnd/>
            <a:tailEnd type="triangle" w="med" len="med"/>
          </a:ln>
        </p:spPr>
        <p:txBody>
          <a:bodyPr>
            <a:spAutoFit/>
          </a:bodyPr>
          <a:lstStyle/>
          <a:p>
            <a:endParaRPr lang="en-US" sz="1600" b="1"/>
          </a:p>
        </p:txBody>
      </p:sp>
      <p:sp>
        <p:nvSpPr>
          <p:cNvPr id="14355" name="Oval 37"/>
          <p:cNvSpPr>
            <a:spLocks noChangeArrowheads="1"/>
          </p:cNvSpPr>
          <p:nvPr/>
        </p:nvSpPr>
        <p:spPr bwMode="auto">
          <a:xfrm>
            <a:off x="76200" y="4953872"/>
            <a:ext cx="471488" cy="476071"/>
          </a:xfrm>
          <a:prstGeom prst="ellipse">
            <a:avLst/>
          </a:prstGeom>
          <a:solidFill>
            <a:srgbClr val="66FF66"/>
          </a:solidFill>
          <a:ln w="9525" algn="ctr">
            <a:solidFill>
              <a:schemeClr val="tx1"/>
            </a:solidFill>
            <a:round/>
            <a:headEnd/>
            <a:tailEnd/>
          </a:ln>
        </p:spPr>
        <p:txBody>
          <a:bodyPr anchor="ctr">
            <a:spAutoFit/>
          </a:bodyPr>
          <a:lstStyle/>
          <a:p>
            <a:r>
              <a:rPr lang="en-US" sz="1600" b="1"/>
              <a:t>5</a:t>
            </a:r>
          </a:p>
        </p:txBody>
      </p:sp>
      <p:sp>
        <p:nvSpPr>
          <p:cNvPr id="14356" name="Rectangle 38"/>
          <p:cNvSpPr>
            <a:spLocks noChangeArrowheads="1"/>
          </p:cNvSpPr>
          <p:nvPr/>
        </p:nvSpPr>
        <p:spPr bwMode="gray">
          <a:xfrm>
            <a:off x="609600" y="5005376"/>
            <a:ext cx="2667000" cy="685800"/>
          </a:xfrm>
          <a:prstGeom prst="rect">
            <a:avLst/>
          </a:prstGeom>
          <a:noFill/>
          <a:ln w="9525">
            <a:noFill/>
            <a:miter lim="800000"/>
            <a:headEnd/>
            <a:tailEnd/>
          </a:ln>
        </p:spPr>
        <p:txBody>
          <a:bodyPr lIns="92075" tIns="46038" rIns="92075" bIns="46038"/>
          <a:lstStyle/>
          <a:p>
            <a:pPr>
              <a:spcBef>
                <a:spcPct val="20000"/>
              </a:spcBef>
              <a:buFont typeface="Webdings" pitchFamily="18" charset="2"/>
              <a:buNone/>
            </a:pPr>
            <a:r>
              <a:rPr lang="en-US" sz="1600" b="1" dirty="0"/>
              <a:t>Hacker uses JSESSIONID and takes over victim’s account</a:t>
            </a:r>
          </a:p>
        </p:txBody>
      </p:sp>
      <p:sp>
        <p:nvSpPr>
          <p:cNvPr id="14357" name="Freeform 39"/>
          <p:cNvSpPr>
            <a:spLocks/>
          </p:cNvSpPr>
          <p:nvPr/>
        </p:nvSpPr>
        <p:spPr bwMode="auto">
          <a:xfrm rot="10800000">
            <a:off x="2362200" y="4607499"/>
            <a:ext cx="5538788" cy="338554"/>
          </a:xfrm>
          <a:custGeom>
            <a:avLst/>
            <a:gdLst>
              <a:gd name="T0" fmla="*/ 0 w 3249"/>
              <a:gd name="T1" fmla="*/ 2147483647 h 715"/>
              <a:gd name="T2" fmla="*/ 2147483647 w 3249"/>
              <a:gd name="T3" fmla="*/ 2147483647 h 715"/>
              <a:gd name="T4" fmla="*/ 2147483647 w 3249"/>
              <a:gd name="T5" fmla="*/ 2147483647 h 715"/>
              <a:gd name="T6" fmla="*/ 2147483647 w 3249"/>
              <a:gd name="T7" fmla="*/ 2147483647 h 715"/>
              <a:gd name="T8" fmla="*/ 0 60000 65536"/>
              <a:gd name="T9" fmla="*/ 0 60000 65536"/>
              <a:gd name="T10" fmla="*/ 0 60000 65536"/>
              <a:gd name="T11" fmla="*/ 0 60000 65536"/>
              <a:gd name="T12" fmla="*/ 0 w 3249"/>
              <a:gd name="T13" fmla="*/ 0 h 715"/>
              <a:gd name="T14" fmla="*/ 3249 w 3249"/>
              <a:gd name="T15" fmla="*/ 715 h 715"/>
            </a:gdLst>
            <a:ahLst/>
            <a:cxnLst>
              <a:cxn ang="T8">
                <a:pos x="T0" y="T1"/>
              </a:cxn>
              <a:cxn ang="T9">
                <a:pos x="T2" y="T3"/>
              </a:cxn>
              <a:cxn ang="T10">
                <a:pos x="T4" y="T5"/>
              </a:cxn>
              <a:cxn ang="T11">
                <a:pos x="T6" y="T7"/>
              </a:cxn>
            </a:cxnLst>
            <a:rect l="T12" t="T13" r="T14" b="T15"/>
            <a:pathLst>
              <a:path w="3249" h="715">
                <a:moveTo>
                  <a:pt x="0" y="141"/>
                </a:moveTo>
                <a:cubicBezTo>
                  <a:pt x="135" y="118"/>
                  <a:pt x="338" y="0"/>
                  <a:pt x="813" y="4"/>
                </a:cubicBezTo>
                <a:cubicBezTo>
                  <a:pt x="1288" y="8"/>
                  <a:pt x="2457" y="46"/>
                  <a:pt x="2853" y="165"/>
                </a:cubicBezTo>
                <a:cubicBezTo>
                  <a:pt x="3249" y="284"/>
                  <a:pt x="3120" y="601"/>
                  <a:pt x="3190" y="715"/>
                </a:cubicBezTo>
              </a:path>
            </a:pathLst>
          </a:custGeom>
          <a:noFill/>
          <a:ln w="57150">
            <a:solidFill>
              <a:srgbClr val="FF0000"/>
            </a:solidFill>
            <a:round/>
            <a:headEnd/>
            <a:tailEnd type="triangle" w="med" len="med"/>
          </a:ln>
        </p:spPr>
        <p:txBody>
          <a:bodyPr>
            <a:spAutoFit/>
          </a:bodyPr>
          <a:lstStyle/>
          <a:p>
            <a:endParaRPr lang="en-US" sz="1600" b="1"/>
          </a:p>
        </p:txBody>
      </p:sp>
    </p:spTree>
    <p:custDataLst>
      <p:tags r:id="rId1"/>
    </p:custDataLst>
    <p:extLst>
      <p:ext uri="{BB962C8B-B14F-4D97-AF65-F5344CB8AC3E}">
        <p14:creationId xmlns:p14="http://schemas.microsoft.com/office/powerpoint/2010/main" val="73149025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normAutofit fontScale="90000"/>
          </a:bodyPr>
          <a:lstStyle/>
          <a:p>
            <a:r>
              <a:rPr lang="en-US" smtClean="0"/>
              <a:t>A2 </a:t>
            </a:r>
            <a:r>
              <a:rPr lang="en-US" dirty="0" smtClean="0"/>
              <a:t>– Avoiding Broken Authentication and Session Management</a:t>
            </a:r>
          </a:p>
        </p:txBody>
      </p:sp>
      <p:sp>
        <p:nvSpPr>
          <p:cNvPr id="16387" name="Rectangle 3"/>
          <p:cNvSpPr>
            <a:spLocks noGrp="1" noChangeArrowheads="1"/>
          </p:cNvSpPr>
          <p:nvPr>
            <p:ph type="body" idx="1"/>
          </p:nvPr>
        </p:nvSpPr>
        <p:spPr/>
        <p:txBody>
          <a:bodyPr>
            <a:normAutofit lnSpcReduction="10000"/>
          </a:bodyPr>
          <a:lstStyle/>
          <a:p>
            <a:r>
              <a:rPr lang="en-US" sz="2400" dirty="0" smtClean="0"/>
              <a:t>Verify your architecture</a:t>
            </a:r>
          </a:p>
          <a:p>
            <a:pPr lvl="1"/>
            <a:r>
              <a:rPr lang="en-US" sz="2000" dirty="0" smtClean="0"/>
              <a:t>Authentication should be simple, centralized, and </a:t>
            </a:r>
            <a:r>
              <a:rPr lang="en-US" sz="2000" u="sng" dirty="0" smtClean="0"/>
              <a:t>standardized</a:t>
            </a:r>
          </a:p>
          <a:p>
            <a:pPr lvl="1"/>
            <a:r>
              <a:rPr lang="en-US" sz="2000" dirty="0" smtClean="0"/>
              <a:t>Use the standard session id provided by your container</a:t>
            </a:r>
          </a:p>
          <a:p>
            <a:pPr lvl="1"/>
            <a:r>
              <a:rPr lang="en-US" sz="2000" dirty="0" smtClean="0"/>
              <a:t>Be sure SSL protects both credentials and session id </a:t>
            </a:r>
            <a:r>
              <a:rPr lang="en-US" sz="2000" u="sng" dirty="0" smtClean="0"/>
              <a:t>at all times</a:t>
            </a:r>
          </a:p>
          <a:p>
            <a:endParaRPr lang="en-US" sz="2400" dirty="0" smtClean="0"/>
          </a:p>
          <a:p>
            <a:r>
              <a:rPr lang="en-US" sz="2400" dirty="0" smtClean="0"/>
              <a:t>Verify the implementation</a:t>
            </a:r>
          </a:p>
          <a:p>
            <a:pPr lvl="1"/>
            <a:r>
              <a:rPr lang="en-US" sz="2000" dirty="0" smtClean="0"/>
              <a:t>Forget automated analysis approaches</a:t>
            </a:r>
          </a:p>
          <a:p>
            <a:pPr lvl="1"/>
            <a:r>
              <a:rPr lang="en-US" sz="2000" dirty="0" smtClean="0"/>
              <a:t>Check your SSL certificate</a:t>
            </a:r>
          </a:p>
          <a:p>
            <a:pPr lvl="1"/>
            <a:r>
              <a:rPr lang="en-US" sz="2000" dirty="0" smtClean="0"/>
              <a:t>Examine all the authentication-related functions</a:t>
            </a:r>
          </a:p>
          <a:p>
            <a:pPr lvl="1"/>
            <a:r>
              <a:rPr lang="en-US" sz="2000" dirty="0" smtClean="0"/>
              <a:t>Verify that logoff actually destroys the session</a:t>
            </a:r>
          </a:p>
          <a:p>
            <a:pPr lvl="1"/>
            <a:r>
              <a:rPr lang="en-US" sz="2000" dirty="0" smtClean="0"/>
              <a:t>Use OWASP’s </a:t>
            </a:r>
            <a:r>
              <a:rPr lang="en-US" sz="2000" dirty="0" err="1" smtClean="0"/>
              <a:t>WebScarab</a:t>
            </a:r>
            <a:r>
              <a:rPr lang="en-US" sz="2000" dirty="0" smtClean="0"/>
              <a:t> to test the implementation</a:t>
            </a:r>
          </a:p>
        </p:txBody>
      </p:sp>
    </p:spTree>
    <p:custDataLst>
      <p:tags r:id="rId1"/>
    </p:custDataLst>
    <p:extLst>
      <p:ext uri="{BB962C8B-B14F-4D97-AF65-F5344CB8AC3E}">
        <p14:creationId xmlns:p14="http://schemas.microsoft.com/office/powerpoint/2010/main" val="19926609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HTTP Protocol</a:t>
            </a:r>
            <a:endParaRPr lang="en-US" dirty="0"/>
          </a:p>
        </p:txBody>
      </p:sp>
      <p:sp>
        <p:nvSpPr>
          <p:cNvPr id="5" name="Content Placeholder 4"/>
          <p:cNvSpPr>
            <a:spLocks noGrp="1"/>
          </p:cNvSpPr>
          <p:nvPr>
            <p:ph idx="1"/>
          </p:nvPr>
        </p:nvSpPr>
        <p:spPr/>
        <p:txBody>
          <a:bodyPr>
            <a:normAutofit fontScale="85000" lnSpcReduction="10000"/>
          </a:bodyPr>
          <a:lstStyle/>
          <a:p>
            <a:r>
              <a:rPr lang="en-US" dirty="0" smtClean="0"/>
              <a:t>Hypertext Transfer Protocol is the core communication protocol used to access the WWW.</a:t>
            </a:r>
          </a:p>
          <a:p>
            <a:r>
              <a:rPr lang="en-US" dirty="0" smtClean="0"/>
              <a:t>Uses a message-based model where a client sends a request and the server returns a response message.</a:t>
            </a:r>
          </a:p>
          <a:p>
            <a:r>
              <a:rPr lang="en-US" dirty="0" smtClean="0"/>
              <a:t>HTTP is an application layer protocol: It relies on TCP protocol for transport.</a:t>
            </a:r>
          </a:p>
          <a:p>
            <a:r>
              <a:rPr lang="en-US" dirty="0" smtClean="0"/>
              <a:t>HTTP is a stateless protocol.</a:t>
            </a:r>
            <a:endParaRPr lang="en-US" dirty="0"/>
          </a:p>
          <a:p>
            <a:r>
              <a:rPr lang="en-US" dirty="0"/>
              <a:t>RFC 2616 "Hypertext Transfer Protocol HTTP/1.1", 1999 @ </a:t>
            </a:r>
            <a:r>
              <a:rPr lang="en-US" dirty="0">
                <a:hlinkClick r:id="rId2"/>
              </a:rPr>
              <a:t>http://www.ietf.org/rfc/rfc2616.txt</a:t>
            </a:r>
            <a:r>
              <a:rPr lang="en-US" dirty="0"/>
              <a:t>.</a:t>
            </a:r>
          </a:p>
          <a:p>
            <a:endParaRPr lang="en-US" dirty="0"/>
          </a:p>
          <a:p>
            <a:endParaRPr lang="en-US" dirty="0"/>
          </a:p>
        </p:txBody>
      </p:sp>
    </p:spTree>
    <p:extLst>
      <p:ext uri="{BB962C8B-B14F-4D97-AF65-F5344CB8AC3E}">
        <p14:creationId xmlns:p14="http://schemas.microsoft.com/office/powerpoint/2010/main" val="1589198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URL, URN, URI: Oh My!</a:t>
            </a:r>
          </a:p>
        </p:txBody>
      </p:sp>
      <p:sp>
        <p:nvSpPr>
          <p:cNvPr id="4" name="TextBox 3"/>
          <p:cNvSpPr txBox="1"/>
          <p:nvPr/>
        </p:nvSpPr>
        <p:spPr>
          <a:xfrm>
            <a:off x="0" y="5700708"/>
            <a:ext cx="6185796" cy="307777"/>
          </a:xfrm>
          <a:prstGeom prst="rect">
            <a:avLst/>
          </a:prstGeom>
          <a:noFill/>
        </p:spPr>
        <p:txBody>
          <a:bodyPr wrap="none" rtlCol="0">
            <a:spAutoFit/>
          </a:bodyPr>
          <a:lstStyle/>
          <a:p>
            <a:r>
              <a:rPr lang="en-US" sz="1400" b="1" dirty="0"/>
              <a:t>Image </a:t>
            </a:r>
            <a:r>
              <a:rPr lang="en-US" sz="1400" b="1"/>
              <a:t>taken </a:t>
            </a:r>
            <a:r>
              <a:rPr lang="en-US" sz="1400" b="1" smtClean="0"/>
              <a:t>from: </a:t>
            </a:r>
            <a:r>
              <a:rPr lang="en-US" sz="1400" b="1" dirty="0"/>
              <a:t>http://</a:t>
            </a:r>
            <a:r>
              <a:rPr lang="en-US" sz="1400" b="1" dirty="0" err="1"/>
              <a:t>webtechsharing.com</a:t>
            </a:r>
            <a:r>
              <a:rPr lang="en-US" sz="1400" b="1" dirty="0"/>
              <a:t>/http-web-developer-must-know/</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526776"/>
            <a:ext cx="8229600" cy="3188497"/>
          </a:xfrm>
        </p:spPr>
      </p:pic>
    </p:spTree>
    <p:extLst>
      <p:ext uri="{BB962C8B-B14F-4D97-AF65-F5344CB8AC3E}">
        <p14:creationId xmlns:p14="http://schemas.microsoft.com/office/powerpoint/2010/main" val="6610022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28801"/>
            <a:ext cx="8311156" cy="2849880"/>
          </a:xfrm>
          <a:prstGeom prst="rect">
            <a:avLst/>
          </a:prstGeom>
        </p:spPr>
      </p:pic>
      <p:sp>
        <p:nvSpPr>
          <p:cNvPr id="5" name="Title 4"/>
          <p:cNvSpPr>
            <a:spLocks noGrp="1"/>
          </p:cNvSpPr>
          <p:nvPr>
            <p:ph type="title"/>
          </p:nvPr>
        </p:nvSpPr>
        <p:spPr/>
        <p:txBody>
          <a:bodyPr/>
          <a:lstStyle/>
          <a:p>
            <a:r>
              <a:rPr lang="en-US" dirty="0" smtClean="0"/>
              <a:t>HTTP Illustrated</a:t>
            </a:r>
            <a:endParaRPr lang="en-US" dirty="0"/>
          </a:p>
        </p:txBody>
      </p:sp>
      <p:sp>
        <p:nvSpPr>
          <p:cNvPr id="7" name="TextBox 6"/>
          <p:cNvSpPr txBox="1"/>
          <p:nvPr/>
        </p:nvSpPr>
        <p:spPr>
          <a:xfrm>
            <a:off x="85730" y="5715000"/>
            <a:ext cx="7014356" cy="276999"/>
          </a:xfrm>
          <a:prstGeom prst="rect">
            <a:avLst/>
          </a:prstGeom>
          <a:noFill/>
        </p:spPr>
        <p:txBody>
          <a:bodyPr wrap="none" rtlCol="0">
            <a:spAutoFit/>
          </a:bodyPr>
          <a:lstStyle/>
          <a:p>
            <a:r>
              <a:rPr lang="en-US" sz="1200" dirty="0" smtClean="0"/>
              <a:t>Image </a:t>
            </a:r>
            <a:r>
              <a:rPr lang="en-US" sz="1200" dirty="0"/>
              <a:t>taken from https://</a:t>
            </a:r>
            <a:r>
              <a:rPr lang="en-US" sz="1200" dirty="0" err="1"/>
              <a:t>www.ntu.edu.sg</a:t>
            </a:r>
            <a:r>
              <a:rPr lang="en-US" sz="1200" dirty="0"/>
              <a:t>/home/</a:t>
            </a:r>
            <a:r>
              <a:rPr lang="en-US" sz="1200" dirty="0" err="1"/>
              <a:t>ehchua</a:t>
            </a:r>
            <a:r>
              <a:rPr lang="en-US" sz="1200" dirty="0"/>
              <a:t>/programming/</a:t>
            </a:r>
            <a:r>
              <a:rPr lang="en-US" sz="1200" dirty="0" err="1"/>
              <a:t>webprogramming</a:t>
            </a:r>
            <a:r>
              <a:rPr lang="en-US" sz="1200" dirty="0"/>
              <a:t>/</a:t>
            </a:r>
            <a:r>
              <a:rPr lang="en-US" sz="1200" dirty="0" err="1"/>
              <a:t>HTTP_Basics.html</a:t>
            </a:r>
            <a:endParaRPr lang="en-US" sz="1200" dirty="0"/>
          </a:p>
        </p:txBody>
      </p:sp>
    </p:spTree>
    <p:extLst>
      <p:ext uri="{BB962C8B-B14F-4D97-AF65-F5344CB8AC3E}">
        <p14:creationId xmlns:p14="http://schemas.microsoft.com/office/powerpoint/2010/main" val="11368915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HTTP Headers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Connection:  Tells the other end of the communication where it should close the TCP connection</a:t>
            </a:r>
          </a:p>
          <a:p>
            <a:r>
              <a:rPr lang="en-US" dirty="0" smtClean="0"/>
              <a:t>Content-Encoding: Specifies what encoding is being used for the body of the message (</a:t>
            </a:r>
            <a:r>
              <a:rPr lang="en-US" dirty="0" err="1" smtClean="0"/>
              <a:t>e.g</a:t>
            </a:r>
            <a:r>
              <a:rPr lang="en-US" dirty="0" smtClean="0"/>
              <a:t> </a:t>
            </a:r>
            <a:r>
              <a:rPr lang="en-US" dirty="0" err="1" smtClean="0"/>
              <a:t>gzip</a:t>
            </a:r>
            <a:r>
              <a:rPr lang="en-US" dirty="0" smtClean="0"/>
              <a:t>).</a:t>
            </a:r>
          </a:p>
          <a:p>
            <a:r>
              <a:rPr lang="en-US" dirty="0" smtClean="0"/>
              <a:t>Content-Length : Specifies the length of the message body in bytes.</a:t>
            </a:r>
          </a:p>
          <a:p>
            <a:r>
              <a:rPr lang="en-US" dirty="0" smtClean="0"/>
              <a:t>Content-Type: Content type contained in the message body.</a:t>
            </a:r>
          </a:p>
        </p:txBody>
      </p:sp>
    </p:spTree>
    <p:extLst>
      <p:ext uri="{BB962C8B-B14F-4D97-AF65-F5344CB8AC3E}">
        <p14:creationId xmlns:p14="http://schemas.microsoft.com/office/powerpoint/2010/main" val="20920803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HTTP Request</a:t>
            </a:r>
            <a:endParaRPr lang="en-US" dirty="0"/>
          </a:p>
        </p:txBody>
      </p:sp>
      <p:sp>
        <p:nvSpPr>
          <p:cNvPr id="5" name="Content Placeholder 4"/>
          <p:cNvSpPr>
            <a:spLocks noGrp="1"/>
          </p:cNvSpPr>
          <p:nvPr>
            <p:ph idx="1"/>
          </p:nvPr>
        </p:nvSpPr>
        <p:spPr/>
        <p:txBody>
          <a:bodyPr>
            <a:normAutofit fontScale="92500" lnSpcReduction="20000"/>
          </a:bodyPr>
          <a:lstStyle/>
          <a:p>
            <a:r>
              <a:rPr lang="en-US" dirty="0" smtClean="0"/>
              <a:t>HTTP request consist of three items separated by spaces:</a:t>
            </a:r>
          </a:p>
          <a:p>
            <a:pPr lvl="1"/>
            <a:r>
              <a:rPr lang="en-US" dirty="0" smtClean="0"/>
              <a:t>HTTP Verb : Indicates the HTTP Method.</a:t>
            </a:r>
          </a:p>
          <a:p>
            <a:pPr lvl="1"/>
            <a:r>
              <a:rPr lang="en-US" dirty="0" smtClean="0"/>
              <a:t>Requested URL : URL is the name of the resource being requested.</a:t>
            </a:r>
          </a:p>
          <a:p>
            <a:pPr lvl="1"/>
            <a:r>
              <a:rPr lang="en-US" dirty="0" smtClean="0"/>
              <a:t>HTTP version being used.</a:t>
            </a:r>
          </a:p>
          <a:p>
            <a:pPr lvl="1"/>
            <a:r>
              <a:rPr lang="en-US" dirty="0" smtClean="0"/>
              <a:t>HTTP Headers:</a:t>
            </a:r>
          </a:p>
          <a:p>
            <a:pPr lvl="2"/>
            <a:r>
              <a:rPr lang="en-US" dirty="0" err="1" smtClean="0"/>
              <a:t>Referer</a:t>
            </a:r>
            <a:endParaRPr lang="en-US" dirty="0" smtClean="0"/>
          </a:p>
          <a:p>
            <a:pPr lvl="2"/>
            <a:r>
              <a:rPr lang="en-US" dirty="0" smtClean="0"/>
              <a:t>User-Agent</a:t>
            </a:r>
          </a:p>
          <a:p>
            <a:pPr lvl="2"/>
            <a:r>
              <a:rPr lang="en-US" dirty="0" smtClean="0"/>
              <a:t>Host</a:t>
            </a:r>
          </a:p>
          <a:p>
            <a:pPr lvl="2"/>
            <a:r>
              <a:rPr lang="en-US" dirty="0" smtClean="0"/>
              <a:t>Cookies.</a:t>
            </a:r>
            <a:endParaRPr lang="en-US" dirty="0"/>
          </a:p>
        </p:txBody>
      </p:sp>
    </p:spTree>
    <p:extLst>
      <p:ext uri="{BB962C8B-B14F-4D97-AF65-F5344CB8AC3E}">
        <p14:creationId xmlns:p14="http://schemas.microsoft.com/office/powerpoint/2010/main" val="158773516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11/13/2009" val="LastModified"/>
</p:tagLst>
</file>

<file path=ppt/tags/tag2.xml><?xml version="1.0" encoding="utf-8"?>
<p:tagLst xmlns:a="http://schemas.openxmlformats.org/drawingml/2006/main" xmlns:r="http://schemas.openxmlformats.org/officeDocument/2006/relationships" xmlns:p="http://schemas.openxmlformats.org/presentationml/2006/main">
  <p:tag name="EMPTYTAG" val="EmptyTag"/>
  <p:tag name="11/13/2009" val="LastModified"/>
</p:tagLst>
</file>

<file path=ppt/tags/tag3.xml><?xml version="1.0" encoding="utf-8"?>
<p:tagLst xmlns:a="http://schemas.openxmlformats.org/drawingml/2006/main" xmlns:r="http://schemas.openxmlformats.org/officeDocument/2006/relationships" xmlns:p="http://schemas.openxmlformats.org/presentationml/2006/main">
  <p:tag name="11/13/2009" val="LastModified"/>
</p:tagLst>
</file>

<file path=ppt/tags/tag4.xml><?xml version="1.0" encoding="utf-8"?>
<p:tagLst xmlns:a="http://schemas.openxmlformats.org/drawingml/2006/main" xmlns:r="http://schemas.openxmlformats.org/officeDocument/2006/relationships" xmlns:p="http://schemas.openxmlformats.org/presentationml/2006/main">
  <p:tag name="11/13/2009" val="LastModified"/>
</p:tagLst>
</file>

<file path=ppt/tags/tag5.xml><?xml version="1.0" encoding="utf-8"?>
<p:tagLst xmlns:a="http://schemas.openxmlformats.org/drawingml/2006/main" xmlns:r="http://schemas.openxmlformats.org/officeDocument/2006/relationships" xmlns:p="http://schemas.openxmlformats.org/presentationml/2006/main">
  <p:tag name="11/13/2009" val="LastModified"/>
</p:tagLst>
</file>

<file path=ppt/tags/tag6.xml><?xml version="1.0" encoding="utf-8"?>
<p:tagLst xmlns:a="http://schemas.openxmlformats.org/drawingml/2006/main" xmlns:r="http://schemas.openxmlformats.org/officeDocument/2006/relationships" xmlns:p="http://schemas.openxmlformats.org/presentationml/2006/main">
  <p:tag name="11/13/2009" val="LastModifie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Theme">
  <a:themeElements>
    <a:clrScheme name="Custom 233">
      <a:dk1>
        <a:srgbClr val="000000"/>
      </a:dk1>
      <a:lt1>
        <a:srgbClr val="FFFFFF"/>
      </a:lt1>
      <a:dk2>
        <a:srgbClr val="2388DB"/>
      </a:dk2>
      <a:lt2>
        <a:srgbClr val="BBD7F8"/>
      </a:lt2>
      <a:accent1>
        <a:srgbClr val="80B606"/>
      </a:accent1>
      <a:accent2>
        <a:srgbClr val="E29F1D"/>
      </a:accent2>
      <a:accent3>
        <a:srgbClr val="1D6FB2"/>
      </a:accent3>
      <a:accent4>
        <a:srgbClr val="3FAC98"/>
      </a:accent4>
      <a:accent5>
        <a:srgbClr val="5B57BB"/>
      </a:accent5>
      <a:accent6>
        <a:srgbClr val="D1505E"/>
      </a:accent6>
      <a:hlink>
        <a:srgbClr val="185DA2"/>
      </a:hlink>
      <a:folHlink>
        <a:srgbClr val="00487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2420</Words>
  <Application>Microsoft Macintosh PowerPoint</Application>
  <PresentationFormat>On-screen Show (4:3)</PresentationFormat>
  <Paragraphs>341</Paragraphs>
  <Slides>46</Slides>
  <Notes>21</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46</vt:i4>
      </vt:variant>
    </vt:vector>
  </HeadingPairs>
  <TitlesOfParts>
    <vt:vector size="58" baseType="lpstr">
      <vt:lpstr>Arial Narrow</vt:lpstr>
      <vt:lpstr>Calibri</vt:lpstr>
      <vt:lpstr>Courier New</vt:lpstr>
      <vt:lpstr>ＭＳ Ｐゴシック</vt:lpstr>
      <vt:lpstr>Noto Symbol</vt:lpstr>
      <vt:lpstr>Tahoma</vt:lpstr>
      <vt:lpstr>Ubuntu</vt:lpstr>
      <vt:lpstr>Webdings</vt:lpstr>
      <vt:lpstr>Wingdings</vt:lpstr>
      <vt:lpstr>Arial</vt:lpstr>
      <vt:lpstr>Office Theme</vt:lpstr>
      <vt:lpstr>Custom Theme</vt:lpstr>
      <vt:lpstr>Web Application Security Testing the OWASP style </vt:lpstr>
      <vt:lpstr>About us</vt:lpstr>
      <vt:lpstr>Agenda</vt:lpstr>
      <vt:lpstr>Overview of HTTP Protocol and web technologies</vt:lpstr>
      <vt:lpstr>The HTTP Protocol</vt:lpstr>
      <vt:lpstr>URL, URN, URI: Oh My!</vt:lpstr>
      <vt:lpstr>HTTP Illustrated</vt:lpstr>
      <vt:lpstr>General HTTP Headers</vt:lpstr>
      <vt:lpstr>HTTP Request</vt:lpstr>
      <vt:lpstr>Request HTTP Headers</vt:lpstr>
      <vt:lpstr>Example HTTP Request</vt:lpstr>
      <vt:lpstr>HTTP RESPONSE</vt:lpstr>
      <vt:lpstr>Response HTTP Headers</vt:lpstr>
      <vt:lpstr>Example HTTP Response</vt:lpstr>
      <vt:lpstr>HTTP Methods</vt:lpstr>
      <vt:lpstr>HTTP Status Codes</vt:lpstr>
      <vt:lpstr>PowerPoint Presentation</vt:lpstr>
      <vt:lpstr>State Management with Cookies</vt:lpstr>
      <vt:lpstr>Anatomy of a Cookie</vt:lpstr>
      <vt:lpstr>Web application (IN)Security</vt:lpstr>
      <vt:lpstr>Core Problem : Input Data Validation</vt:lpstr>
      <vt:lpstr>CIA Triad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OWASP Top 10</vt:lpstr>
      <vt:lpstr>PowerPoint Presentation</vt:lpstr>
      <vt:lpstr>A1 – Injection</vt:lpstr>
      <vt:lpstr>PowerPoint Presentation</vt:lpstr>
      <vt:lpstr>A1 – Avoid Injection Flaws</vt:lpstr>
      <vt:lpstr>A2 – Broken Authentication and Session Management</vt:lpstr>
      <vt:lpstr>PowerPoint Presentation</vt:lpstr>
      <vt:lpstr>A2 – Avoiding Broken Authentication and Session Management</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Calder</dc:creator>
  <cp:lastModifiedBy>Michael Hidalgo</cp:lastModifiedBy>
  <cp:revision>50</cp:revision>
  <dcterms:created xsi:type="dcterms:W3CDTF">2013-10-03T18:23:08Z</dcterms:created>
  <dcterms:modified xsi:type="dcterms:W3CDTF">2017-03-14T03:10:46Z</dcterms:modified>
</cp:coreProperties>
</file>